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76" r:id="rId3"/>
    <p:sldId id="281" r:id="rId4"/>
    <p:sldId id="257" r:id="rId5"/>
    <p:sldId id="258" r:id="rId6"/>
    <p:sldId id="275" r:id="rId7"/>
    <p:sldId id="291" r:id="rId8"/>
    <p:sldId id="292" r:id="rId9"/>
    <p:sldId id="294" r:id="rId10"/>
    <p:sldId id="295" r:id="rId11"/>
    <p:sldId id="293" r:id="rId12"/>
    <p:sldId id="277" r:id="rId13"/>
    <p:sldId id="278" r:id="rId14"/>
    <p:sldId id="279" r:id="rId15"/>
    <p:sldId id="282" r:id="rId16"/>
    <p:sldId id="283" r:id="rId17"/>
    <p:sldId id="284" r:id="rId18"/>
    <p:sldId id="285" r:id="rId19"/>
    <p:sldId id="286" r:id="rId20"/>
    <p:sldId id="287" r:id="rId21"/>
    <p:sldId id="288" r:id="rId22"/>
    <p:sldId id="289" r:id="rId23"/>
    <p:sldId id="290" r:id="rId24"/>
    <p:sldId id="280" r:id="rId25"/>
    <p:sldId id="315" r:id="rId26"/>
    <p:sldId id="316" r:id="rId27"/>
    <p:sldId id="259" r:id="rId28"/>
    <p:sldId id="317" r:id="rId29"/>
    <p:sldId id="318" r:id="rId30"/>
    <p:sldId id="321" r:id="rId31"/>
    <p:sldId id="301" r:id="rId32"/>
    <p:sldId id="267" r:id="rId33"/>
    <p:sldId id="302" r:id="rId34"/>
    <p:sldId id="269" r:id="rId35"/>
    <p:sldId id="305" r:id="rId36"/>
    <p:sldId id="270" r:id="rId37"/>
    <p:sldId id="306" r:id="rId38"/>
    <p:sldId id="271" r:id="rId39"/>
    <p:sldId id="272" r:id="rId40"/>
    <p:sldId id="273" r:id="rId41"/>
    <p:sldId id="307" r:id="rId42"/>
    <p:sldId id="308" r:id="rId43"/>
    <p:sldId id="309" r:id="rId44"/>
    <p:sldId id="310" r:id="rId45"/>
    <p:sldId id="311" r:id="rId46"/>
    <p:sldId id="313" r:id="rId47"/>
    <p:sldId id="314" r:id="rId48"/>
    <p:sldId id="296" r:id="rId49"/>
    <p:sldId id="297" r:id="rId50"/>
    <p:sldId id="298" r:id="rId51"/>
    <p:sldId id="299" r:id="rId52"/>
    <p:sldId id="319" r:id="rId53"/>
    <p:sldId id="320" r:id="rId54"/>
    <p:sldId id="274"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15"/>
    <p:restoredTop sz="94658"/>
  </p:normalViewPr>
  <p:slideViewPr>
    <p:cSldViewPr snapToGrid="0" snapToObjects="1">
      <p:cViewPr varScale="1">
        <p:scale>
          <a:sx n="99" d="100"/>
          <a:sy n="99" d="100"/>
        </p:scale>
        <p:origin x="176" y="6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6C205-4DEA-C148-9F59-DF6555D7276A}" type="datetimeFigureOut">
              <a:rPr lang="en-IT" smtClean="0"/>
              <a:t>23/10/25</a:t>
            </a:fld>
            <a:endParaRPr lang="en-I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4D398-DF5F-CD4A-931B-C88414724557}" type="slidenum">
              <a:rPr lang="en-IT" smtClean="0"/>
              <a:t>‹#›</a:t>
            </a:fld>
            <a:endParaRPr lang="en-IT"/>
          </a:p>
        </p:txBody>
      </p:sp>
    </p:spTree>
    <p:extLst>
      <p:ext uri="{BB962C8B-B14F-4D97-AF65-F5344CB8AC3E}">
        <p14:creationId xmlns:p14="http://schemas.microsoft.com/office/powerpoint/2010/main" val="207415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all know, multicore era</a:t>
            </a:r>
            <a:r>
              <a:rPr lang="en-US" sz="1200" kern="1200" baseline="0" dirty="0">
                <a:solidFill>
                  <a:schemeClr val="tx1"/>
                </a:solidFill>
                <a:effectLst/>
                <a:latin typeface="+mn-lt"/>
                <a:ea typeface="+mn-ea"/>
                <a:cs typeface="+mn-cs"/>
              </a:rPr>
              <a:t> is already here. But programmers still struggle to reason about concurrency. As a result, </a:t>
            </a:r>
            <a:r>
              <a:rPr lang="en-US" altLang="zh-CN" sz="1200" kern="1200" baseline="0" dirty="0">
                <a:solidFill>
                  <a:schemeClr val="tx1"/>
                </a:solidFill>
                <a:effectLst/>
                <a:latin typeface="+mn-lt"/>
                <a:ea typeface="+mn-ea"/>
                <a:cs typeface="+mn-cs"/>
              </a:rPr>
              <a:t>programmers make more and more synchronization mistakes, and</a:t>
            </a:r>
            <a:r>
              <a:rPr lang="en-US" sz="1200" kern="1200" baseline="0" dirty="0">
                <a:solidFill>
                  <a:schemeClr val="tx1"/>
                </a:solidFill>
                <a:effectLst/>
                <a:latin typeface="+mn-lt"/>
                <a:ea typeface="+mn-ea"/>
                <a:cs typeface="+mn-cs"/>
              </a:rPr>
              <a:t> software contains more and more concurrency bugs.</a:t>
            </a:r>
            <a:endParaRPr lang="en-US" sz="1200" kern="1200" dirty="0">
              <a:solidFill>
                <a:schemeClr val="tx1"/>
              </a:solidFill>
              <a:effectLst/>
              <a:latin typeface="+mn-lt"/>
              <a:ea typeface="+mn-ea"/>
              <a:cs typeface="+mn-cs"/>
            </a:endParaRPr>
          </a:p>
          <a:p>
            <a:endParaRPr lang="en-US" dirty="0"/>
          </a:p>
          <a:p>
            <a:r>
              <a:rPr lang="en-US" dirty="0"/>
              <a:t>To help this situation, people have developed many ways</a:t>
            </a:r>
            <a:r>
              <a:rPr lang="en-US" baseline="0" dirty="0"/>
              <a:t> to detect and diagnose concurrency bugs. For this atomicity violation, which is a common type of concurrency bug, a lot of tools can tell you that if the null pointer assignment happens in between the if checking and the pointer dereference, the program will have segmentation fault.</a:t>
            </a:r>
          </a:p>
          <a:p>
            <a:endParaRPr lang="en-US" baseline="0" dirty="0"/>
          </a:p>
          <a:p>
            <a:r>
              <a:rPr lang="en-US" baseline="0" dirty="0"/>
              <a:t>These tools are helpful for programmer to find and understand bugs. But they still leave the task of fixing to the programmers. </a:t>
            </a:r>
            <a:endParaRPr lang="en-US" dirty="0"/>
          </a:p>
        </p:txBody>
      </p:sp>
      <p:sp>
        <p:nvSpPr>
          <p:cNvPr id="4" name="Slide Number Placeholder 3"/>
          <p:cNvSpPr>
            <a:spLocks noGrp="1"/>
          </p:cNvSpPr>
          <p:nvPr>
            <p:ph type="sldNum" sz="quarter" idx="10"/>
          </p:nvPr>
        </p:nvSpPr>
        <p:spPr/>
        <p:txBody>
          <a:bodyPr/>
          <a:lstStyle/>
          <a:p>
            <a:fld id="{1B8D357E-27AA-4BB0-8018-F46A5A0CCB26}" type="slidenum">
              <a:rPr lang="en-US" smtClean="0"/>
              <a:pPr/>
              <a:t>27</a:t>
            </a:fld>
            <a:endParaRPr lang="en-US"/>
          </a:p>
        </p:txBody>
      </p:sp>
    </p:spTree>
    <p:extLst>
      <p:ext uri="{BB962C8B-B14F-4D97-AF65-F5344CB8AC3E}">
        <p14:creationId xmlns:p14="http://schemas.microsoft.com/office/powerpoint/2010/main" val="2276993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extend the algorithm when p and c are in different functions.</a:t>
            </a:r>
          </a:p>
          <a:p>
            <a:endParaRPr lang="en-US" baseline="0" dirty="0"/>
          </a:p>
          <a:p>
            <a:r>
              <a:rPr lang="en-US" baseline="0" dirty="0"/>
              <a:t>This is very common. In this example from </a:t>
            </a:r>
            <a:r>
              <a:rPr lang="en-US" baseline="0" dirty="0" err="1"/>
              <a:t>mysql</a:t>
            </a:r>
            <a:r>
              <a:rPr lang="en-US" baseline="0" dirty="0"/>
              <a:t>, the function </a:t>
            </a:r>
            <a:r>
              <a:rPr lang="en-US" baseline="0" dirty="0" err="1"/>
              <a:t>newlog</a:t>
            </a:r>
            <a:r>
              <a:rPr lang="en-US" baseline="0" dirty="0"/>
              <a:t> accesses the </a:t>
            </a:r>
            <a:r>
              <a:rPr lang="en-US" strike="noStrike" baseline="0" dirty="0"/>
              <a:t>global </a:t>
            </a:r>
            <a:r>
              <a:rPr lang="en-US" baseline="0" dirty="0"/>
              <a:t>variable “log” twice through close and open. </a:t>
            </a:r>
            <a:r>
              <a:rPr lang="en-US" baseline="0" dirty="0" err="1"/>
              <a:t>Ctrigger</a:t>
            </a:r>
            <a:r>
              <a:rPr lang="en-US" baseline="0" dirty="0"/>
              <a:t> reports these two as `p’ and `c’ instructions. Now, we need to put instructions from two different functions into one critical section. </a:t>
            </a:r>
          </a:p>
          <a:p>
            <a:endParaRPr lang="en-US" baseline="0" dirty="0"/>
          </a:p>
          <a:p>
            <a:r>
              <a:rPr lang="en-US" baseline="0" dirty="0"/>
              <a:t>What should we do? </a:t>
            </a:r>
            <a:r>
              <a:rPr lang="en-US" strike="noStrike" baseline="0" dirty="0" err="1"/>
              <a:t>AFix</a:t>
            </a:r>
            <a:r>
              <a:rPr lang="en-US" strike="noStrike" baseline="0" dirty="0"/>
              <a:t>’ solution is inspired by the observation that people usually put lock and unlock in the same function.</a:t>
            </a:r>
          </a:p>
          <a:p>
            <a:endParaRPr lang="en-US" strike="noStrike" baseline="0" dirty="0"/>
          </a:p>
          <a:p>
            <a:r>
              <a:rPr lang="en-US" strike="noStrike" baseline="0" dirty="0" err="1"/>
              <a:t>Afix</a:t>
            </a:r>
            <a:r>
              <a:rPr lang="en-US" strike="noStrike" baseline="0" dirty="0"/>
              <a:t> finds the longest common prefix for both p and c’s calling contexts. It ends with </a:t>
            </a:r>
            <a:r>
              <a:rPr lang="en-US" baseline="0" dirty="0" err="1"/>
              <a:t>newlog</a:t>
            </a:r>
            <a:r>
              <a:rPr lang="en-US" baseline="0" dirty="0"/>
              <a:t> here.</a:t>
            </a:r>
          </a:p>
          <a:p>
            <a:endParaRPr lang="en-US" baseline="0" dirty="0"/>
          </a:p>
          <a:p>
            <a:r>
              <a:rPr lang="en-US" baseline="0" dirty="0"/>
              <a:t>Then we adjust p and c to be the instructions that call to the next function in the call stack, so that they are in the same function now and the algorithm described previously can be used again.</a:t>
            </a:r>
          </a:p>
        </p:txBody>
      </p:sp>
      <p:sp>
        <p:nvSpPr>
          <p:cNvPr id="4" name="Slide Number Placeholder 3"/>
          <p:cNvSpPr>
            <a:spLocks noGrp="1"/>
          </p:cNvSpPr>
          <p:nvPr>
            <p:ph type="sldNum" sz="quarter" idx="10"/>
          </p:nvPr>
        </p:nvSpPr>
        <p:spPr/>
        <p:txBody>
          <a:bodyPr/>
          <a:lstStyle/>
          <a:p>
            <a:fld id="{1B8D357E-27AA-4BB0-8018-F46A5A0CCB26}" type="slidenum">
              <a:rPr lang="en-US" smtClean="0"/>
              <a:pPr/>
              <a:t>39</a:t>
            </a:fld>
            <a:endParaRPr lang="en-US"/>
          </a:p>
        </p:txBody>
      </p:sp>
    </p:spTree>
    <p:extLst>
      <p:ext uri="{BB962C8B-B14F-4D97-AF65-F5344CB8AC3E}">
        <p14:creationId xmlns:p14="http://schemas.microsoft.com/office/powerpoint/2010/main" val="2386396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a:t>
            </a:r>
            <a:r>
              <a:rPr lang="en-US" baseline="0" dirty="0"/>
              <a:t> is to put r into a critical section.</a:t>
            </a:r>
          </a:p>
          <a:p>
            <a:r>
              <a:rPr lang="en-US" baseline="0" dirty="0"/>
              <a:t>Simple! Add lock and unlock around r. Well, there is one trap here!</a:t>
            </a:r>
          </a:p>
          <a:p>
            <a:endParaRPr lang="en-US" baseline="0" dirty="0"/>
          </a:p>
          <a:p>
            <a:r>
              <a:rPr lang="en-US" baseline="0" dirty="0"/>
              <a:t>If r could be reached from the p-c critical section, we should not add extra locks for r.</a:t>
            </a:r>
          </a:p>
          <a:p>
            <a:endParaRPr lang="en-US" baseline="0" dirty="0"/>
          </a:p>
          <a:p>
            <a:r>
              <a:rPr lang="en-US" baseline="0" dirty="0"/>
              <a:t>Note there are two ways to reach r from the pc critical section: directly or through function calls. </a:t>
            </a:r>
            <a:r>
              <a:rPr lang="en-US" baseline="0" dirty="0" err="1"/>
              <a:t>Afix</a:t>
            </a:r>
            <a:r>
              <a:rPr lang="en-US" baseline="0" dirty="0"/>
              <a:t> handles both cases.</a:t>
            </a:r>
            <a:endParaRPr lang="en-US" dirty="0"/>
          </a:p>
        </p:txBody>
      </p:sp>
      <p:sp>
        <p:nvSpPr>
          <p:cNvPr id="4" name="Slide Number Placeholder 3"/>
          <p:cNvSpPr>
            <a:spLocks noGrp="1"/>
          </p:cNvSpPr>
          <p:nvPr>
            <p:ph type="sldNum" sz="quarter" idx="10"/>
          </p:nvPr>
        </p:nvSpPr>
        <p:spPr/>
        <p:txBody>
          <a:bodyPr/>
          <a:lstStyle/>
          <a:p>
            <a:fld id="{1B8D357E-27AA-4BB0-8018-F46A5A0CCB26}" type="slidenum">
              <a:rPr lang="en-US" smtClean="0"/>
              <a:pPr/>
              <a:t>40</a:t>
            </a:fld>
            <a:endParaRPr lang="en-US"/>
          </a:p>
        </p:txBody>
      </p:sp>
    </p:spTree>
    <p:extLst>
      <p:ext uri="{BB962C8B-B14F-4D97-AF65-F5344CB8AC3E}">
        <p14:creationId xmlns:p14="http://schemas.microsoft.com/office/powerpoint/2010/main" val="2009068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we have one or two critical sections. Then w</a:t>
            </a:r>
            <a:r>
              <a:rPr lang="en-US" dirty="0"/>
              <a:t>e need to decide which </a:t>
            </a:r>
            <a:r>
              <a:rPr lang="en-US" baseline="0" dirty="0"/>
              <a:t>lock to use.</a:t>
            </a:r>
          </a:p>
          <a:p>
            <a:endParaRPr lang="en-US" baseline="0" dirty="0"/>
          </a:p>
          <a:p>
            <a:r>
              <a:rPr lang="en-US" baseline="0" dirty="0"/>
              <a:t>It is obvious that we should use the same lock if there are two critical sections</a:t>
            </a:r>
          </a:p>
          <a:p>
            <a:endParaRPr lang="en-US" baseline="0" dirty="0"/>
          </a:p>
          <a:p>
            <a:r>
              <a:rPr lang="en-US" baseline="0" dirty="0"/>
              <a:t>For the lock, we have two properties need to be decided:</a:t>
            </a:r>
          </a:p>
          <a:p>
            <a:r>
              <a:rPr lang="en-US" baseline="0" dirty="0"/>
              <a:t>The first is lock type: we use lock with timeout when our patch could lead to deadlock. We determine this by checking whether there is potential blocking operations, (such as lock and spin loop) inside the critical sections we added.</a:t>
            </a:r>
          </a:p>
          <a:p>
            <a:endParaRPr lang="en-US" baseline="0" dirty="0"/>
          </a:p>
          <a:p>
            <a:r>
              <a:rPr lang="en-US" baseline="0" dirty="0"/>
              <a:t>We also check whether the lock operations could be called recursively, and use reentrant lock if recursion is possible. In all other cases, we just use normal </a:t>
            </a:r>
            <a:r>
              <a:rPr lang="en-US" baseline="0" dirty="0" err="1"/>
              <a:t>pthread</a:t>
            </a:r>
            <a:r>
              <a:rPr lang="en-US" baseline="0" dirty="0"/>
              <a:t> lock type.</a:t>
            </a:r>
          </a:p>
          <a:p>
            <a:endParaRPr lang="en-US" baseline="0" dirty="0"/>
          </a:p>
          <a:p>
            <a:r>
              <a:rPr lang="en-US" baseline="0" dirty="0"/>
              <a:t>The next is on lock instance. We hope we could reuse some existing locks when possible. But only global lock instances are easy to reuse. We check whether reusable global lock exists.</a:t>
            </a:r>
            <a:endParaRPr lang="en-US" dirty="0"/>
          </a:p>
        </p:txBody>
      </p:sp>
      <p:sp>
        <p:nvSpPr>
          <p:cNvPr id="4" name="Slide Number Placeholder 3"/>
          <p:cNvSpPr>
            <a:spLocks noGrp="1"/>
          </p:cNvSpPr>
          <p:nvPr>
            <p:ph type="sldNum" sz="quarter" idx="10"/>
          </p:nvPr>
        </p:nvSpPr>
        <p:spPr/>
        <p:txBody>
          <a:bodyPr/>
          <a:lstStyle/>
          <a:p>
            <a:fld id="{1B8D357E-27AA-4BB0-8018-F46A5A0CCB26}" type="slidenum">
              <a:rPr lang="en-US" smtClean="0"/>
              <a:pPr/>
              <a:t>41</a:t>
            </a:fld>
            <a:endParaRPr lang="en-US"/>
          </a:p>
        </p:txBody>
      </p:sp>
    </p:spTree>
    <p:extLst>
      <p:ext uri="{BB962C8B-B14F-4D97-AF65-F5344CB8AC3E}">
        <p14:creationId xmlns:p14="http://schemas.microsoft.com/office/powerpoint/2010/main" val="3722436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patches for each </a:t>
            </a:r>
            <a:r>
              <a:rPr lang="en-US" dirty="0" err="1"/>
              <a:t>pcr</a:t>
            </a:r>
            <a:r>
              <a:rPr lang="en-US" baseline="0" dirty="0"/>
              <a:t> triple. However, one programming mistake usually leads to multiple </a:t>
            </a:r>
            <a:r>
              <a:rPr lang="en-US" baseline="0"/>
              <a:t>bug reports </a:t>
            </a:r>
            <a:r>
              <a:rPr lang="en-US" baseline="0" dirty="0"/>
              <a:t>in practice.</a:t>
            </a:r>
          </a:p>
          <a:p>
            <a:endParaRPr lang="en-US" baseline="0" dirty="0"/>
          </a:p>
          <a:p>
            <a:r>
              <a:rPr lang="en-US" baseline="0" dirty="0"/>
              <a:t>Like this real world example. You do not need to understand this piece of code right now. The point here is that the missing lock and unlock operations here lead to two </a:t>
            </a:r>
            <a:r>
              <a:rPr lang="en-US" baseline="0" dirty="0" err="1"/>
              <a:t>pcr</a:t>
            </a:r>
            <a:r>
              <a:rPr lang="en-US" baseline="0" dirty="0"/>
              <a:t> triples from </a:t>
            </a:r>
            <a:r>
              <a:rPr lang="en-US" baseline="0" dirty="0" err="1"/>
              <a:t>ctrigger</a:t>
            </a:r>
            <a:r>
              <a:rPr lang="en-US" baseline="0" dirty="0"/>
              <a:t>, and if they are fixed </a:t>
            </a:r>
            <a:r>
              <a:rPr lang="en-US" baseline="0" dirty="0" err="1"/>
              <a:t>seperatedly</a:t>
            </a:r>
            <a:r>
              <a:rPr lang="en-US" baseline="0" dirty="0"/>
              <a:t>, we are going to add seven lock and unlock operations for these five lines of code, which is too many. It also has a potential deadlock between the two patches. It may also hurt performance and readability.</a:t>
            </a:r>
          </a:p>
          <a:p>
            <a:endParaRPr lang="en-US" baseline="0" dirty="0"/>
          </a:p>
          <a:p>
            <a:r>
              <a:rPr lang="en-US" baseline="0" dirty="0"/>
              <a:t>To solve these problem, these bugs should be fixed together, and we achieve that using patch merging.</a:t>
            </a:r>
            <a:endParaRPr lang="en-US" dirty="0"/>
          </a:p>
        </p:txBody>
      </p:sp>
      <p:sp>
        <p:nvSpPr>
          <p:cNvPr id="4" name="Slide Number Placeholder 3"/>
          <p:cNvSpPr>
            <a:spLocks noGrp="1"/>
          </p:cNvSpPr>
          <p:nvPr>
            <p:ph type="sldNum" sz="quarter" idx="10"/>
          </p:nvPr>
        </p:nvSpPr>
        <p:spPr/>
        <p:txBody>
          <a:bodyPr/>
          <a:lstStyle/>
          <a:p>
            <a:fld id="{1B8D357E-27AA-4BB0-8018-F46A5A0CCB26}" type="slidenum">
              <a:rPr lang="en-US" smtClean="0"/>
              <a:pPr/>
              <a:t>42</a:t>
            </a:fld>
            <a:endParaRPr lang="en-US"/>
          </a:p>
        </p:txBody>
      </p:sp>
    </p:spTree>
    <p:extLst>
      <p:ext uri="{BB962C8B-B14F-4D97-AF65-F5344CB8AC3E}">
        <p14:creationId xmlns:p14="http://schemas.microsoft.com/office/powerpoint/2010/main" val="1930037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do patch merging in two cases.</a:t>
            </a:r>
          </a:p>
          <a:p>
            <a:endParaRPr lang="en-US" dirty="0"/>
          </a:p>
          <a:p>
            <a:r>
              <a:rPr lang="en-US" dirty="0"/>
              <a:t>The first case is redundant patch.</a:t>
            </a:r>
            <a:r>
              <a:rPr lang="en-US" baseline="0" dirty="0"/>
              <a:t> When we have two pc critical sections in the same function, then one is redundant when one is a subset of the other. In this example, pc2 is a subset of pc1, so we decide to remove the lock acquisition and release operations for the second pair, and use the same lock instance for both </a:t>
            </a:r>
            <a:r>
              <a:rPr lang="en-US" baseline="0" dirty="0" err="1"/>
              <a:t>pcr</a:t>
            </a:r>
            <a:r>
              <a:rPr lang="en-US" baseline="0" dirty="0"/>
              <a:t> triples.</a:t>
            </a:r>
          </a:p>
          <a:p>
            <a:endParaRPr lang="en-US" baseline="0" dirty="0"/>
          </a:p>
          <a:p>
            <a:r>
              <a:rPr lang="en-US" baseline="0" dirty="0"/>
              <a:t>When these pc critical sections are in different functions, we will extend this algorithm based on the stack trace. I omit the detail here.</a:t>
            </a:r>
            <a:endParaRPr lang="en-US" dirty="0"/>
          </a:p>
        </p:txBody>
      </p:sp>
      <p:sp>
        <p:nvSpPr>
          <p:cNvPr id="4" name="Slide Number Placeholder 3"/>
          <p:cNvSpPr>
            <a:spLocks noGrp="1"/>
          </p:cNvSpPr>
          <p:nvPr>
            <p:ph type="sldNum" sz="quarter" idx="10"/>
          </p:nvPr>
        </p:nvSpPr>
        <p:spPr/>
        <p:txBody>
          <a:bodyPr/>
          <a:lstStyle/>
          <a:p>
            <a:fld id="{1B8D357E-27AA-4BB0-8018-F46A5A0CCB26}" type="slidenum">
              <a:rPr lang="en-US" smtClean="0"/>
              <a:pPr/>
              <a:t>43</a:t>
            </a:fld>
            <a:endParaRPr lang="en-US"/>
          </a:p>
        </p:txBody>
      </p:sp>
    </p:spTree>
    <p:extLst>
      <p:ext uri="{BB962C8B-B14F-4D97-AF65-F5344CB8AC3E}">
        <p14:creationId xmlns:p14="http://schemas.microsoft.com/office/powerpoint/2010/main" val="1930037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case is related patch, which is the</a:t>
            </a:r>
            <a:r>
              <a:rPr lang="en-US" baseline="0" dirty="0"/>
              <a:t> case when </a:t>
            </a:r>
            <a:r>
              <a:rPr lang="en-US" i="1" baseline="0" dirty="0">
                <a:solidFill>
                  <a:schemeClr val="tx1"/>
                </a:solidFill>
                <a:latin typeface="Calibri" pitchFamily="34" charset="0"/>
                <a:cs typeface="Calibri" pitchFamily="34" charset="0"/>
              </a:rPr>
              <a:t>pc or r</a:t>
            </a:r>
            <a:r>
              <a:rPr lang="en-US" dirty="0">
                <a:solidFill>
                  <a:schemeClr val="tx1"/>
                </a:solidFill>
                <a:latin typeface="Calibri" pitchFamily="34" charset="0"/>
                <a:cs typeface="Calibri" pitchFamily="34" charset="0"/>
              </a:rPr>
              <a:t> is in some other patch’s critical sections.</a:t>
            </a:r>
          </a:p>
          <a:p>
            <a:endParaRPr lang="en-US" dirty="0">
              <a:solidFill>
                <a:schemeClr val="tx1"/>
              </a:solidFill>
              <a:latin typeface="Calibri" pitchFamily="34" charset="0"/>
              <a:cs typeface="Calibri" pitchFamily="34" charset="0"/>
            </a:endParaRPr>
          </a:p>
          <a:p>
            <a:r>
              <a:rPr lang="en-US" dirty="0">
                <a:solidFill>
                  <a:schemeClr val="tx1"/>
                </a:solidFill>
                <a:latin typeface="Calibri" pitchFamily="34" charset="0"/>
                <a:cs typeface="Calibri" pitchFamily="34" charset="0"/>
              </a:rPr>
              <a:t>Here </a:t>
            </a:r>
            <a:r>
              <a:rPr lang="en-US" baseline="0" dirty="0">
                <a:solidFill>
                  <a:schemeClr val="tx1"/>
                </a:solidFill>
                <a:latin typeface="Calibri" pitchFamily="34" charset="0"/>
                <a:cs typeface="Calibri" pitchFamily="34" charset="0"/>
              </a:rPr>
              <a:t>p2 is in the patch1’s pc region, and </a:t>
            </a:r>
            <a:r>
              <a:rPr lang="en-US" dirty="0">
                <a:solidFill>
                  <a:schemeClr val="tx1"/>
                </a:solidFill>
                <a:latin typeface="Calibri" pitchFamily="34" charset="0"/>
                <a:cs typeface="Calibri" pitchFamily="34" charset="0"/>
              </a:rPr>
              <a:t>c1 is in the patch</a:t>
            </a:r>
            <a:r>
              <a:rPr lang="en-US" baseline="0" dirty="0">
                <a:solidFill>
                  <a:schemeClr val="tx1"/>
                </a:solidFill>
                <a:latin typeface="Calibri" pitchFamily="34" charset="0"/>
                <a:cs typeface="Calibri" pitchFamily="34" charset="0"/>
              </a:rPr>
              <a:t> 2’s pc region. We merged the two protected node sets, and adding lock operations based on the new set.</a:t>
            </a:r>
            <a:endParaRPr lang="en-US" dirty="0"/>
          </a:p>
        </p:txBody>
      </p:sp>
      <p:sp>
        <p:nvSpPr>
          <p:cNvPr id="4" name="Slide Number Placeholder 3"/>
          <p:cNvSpPr>
            <a:spLocks noGrp="1"/>
          </p:cNvSpPr>
          <p:nvPr>
            <p:ph type="sldNum" sz="quarter" idx="10"/>
          </p:nvPr>
        </p:nvSpPr>
        <p:spPr/>
        <p:txBody>
          <a:bodyPr/>
          <a:lstStyle/>
          <a:p>
            <a:fld id="{1B8D357E-27AA-4BB0-8018-F46A5A0CCB26}" type="slidenum">
              <a:rPr lang="en-US" smtClean="0"/>
              <a:pPr/>
              <a:t>44</a:t>
            </a:fld>
            <a:endParaRPr lang="en-US"/>
          </a:p>
        </p:txBody>
      </p:sp>
    </p:spTree>
    <p:extLst>
      <p:ext uri="{BB962C8B-B14F-4D97-AF65-F5344CB8AC3E}">
        <p14:creationId xmlns:p14="http://schemas.microsoft.com/office/powerpoint/2010/main" val="1930037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provide support to handle deadlock.</a:t>
            </a:r>
          </a:p>
          <a:p>
            <a:endParaRPr lang="en-US" baseline="0" dirty="0"/>
          </a:p>
          <a:p>
            <a:r>
              <a:rPr lang="en-US" baseline="0" dirty="0"/>
              <a:t>As discussed earlier, </a:t>
            </a:r>
            <a:r>
              <a:rPr lang="en-US" baseline="0" dirty="0" err="1"/>
              <a:t>Afix</a:t>
            </a:r>
            <a:r>
              <a:rPr lang="en-US" baseline="0" dirty="0"/>
              <a:t> conservatively uses time-out lock to avoid deadlocks.</a:t>
            </a:r>
          </a:p>
          <a:p>
            <a:r>
              <a:rPr lang="en-US" baseline="0" dirty="0"/>
              <a:t>So, we also provide a run-time that can analyze whether a lock time-out is really caused by a deadlock. </a:t>
            </a:r>
          </a:p>
          <a:p>
            <a:r>
              <a:rPr lang="en-US" baseline="0" dirty="0"/>
              <a:t>It is a very light-weighted, patch-oriented run-time analysis which only detect deadlocks caused by the patches. The overhead is low and suitable for production runs.</a:t>
            </a:r>
          </a:p>
          <a:p>
            <a:r>
              <a:rPr lang="en-US" baseline="0" dirty="0"/>
              <a:t>Its result can help people to further refine the patches. </a:t>
            </a:r>
          </a:p>
          <a:p>
            <a:endParaRPr lang="en-US" baseline="0" dirty="0"/>
          </a:p>
          <a:p>
            <a:r>
              <a:rPr lang="en-US" baseline="0" dirty="0"/>
              <a:t>We also provide traditional deadlock-detection as an option, as well as in-house patch testing framework.</a:t>
            </a:r>
          </a:p>
          <a:p>
            <a:r>
              <a:rPr lang="en-US" baseline="0" dirty="0"/>
              <a:t>Please refer to our paper for more details.</a:t>
            </a:r>
          </a:p>
        </p:txBody>
      </p:sp>
      <p:sp>
        <p:nvSpPr>
          <p:cNvPr id="4" name="Slide Number Placeholder 3"/>
          <p:cNvSpPr>
            <a:spLocks noGrp="1"/>
          </p:cNvSpPr>
          <p:nvPr>
            <p:ph type="sldNum" sz="quarter" idx="10"/>
          </p:nvPr>
        </p:nvSpPr>
        <p:spPr/>
        <p:txBody>
          <a:bodyPr/>
          <a:lstStyle/>
          <a:p>
            <a:fld id="{1B8D357E-27AA-4BB0-8018-F46A5A0CCB26}" type="slidenum">
              <a:rPr lang="en-US" smtClean="0"/>
              <a:pPr/>
              <a:t>45</a:t>
            </a:fld>
            <a:endParaRPr lang="en-US"/>
          </a:p>
        </p:txBody>
      </p:sp>
    </p:spTree>
    <p:extLst>
      <p:ext uri="{BB962C8B-B14F-4D97-AF65-F5344CB8AC3E}">
        <p14:creationId xmlns:p14="http://schemas.microsoft.com/office/powerpoint/2010/main" val="1930037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our tool on</a:t>
            </a:r>
            <a:r>
              <a:rPr lang="en-US" baseline="0" dirty="0"/>
              <a:t> several real work atomicity violations. We first run our front end </a:t>
            </a:r>
            <a:r>
              <a:rPr lang="en-US" baseline="0" dirty="0" err="1"/>
              <a:t>ctrigger</a:t>
            </a:r>
            <a:r>
              <a:rPr lang="en-US" baseline="0" dirty="0"/>
              <a:t>, and in several cases have more than one </a:t>
            </a:r>
            <a:r>
              <a:rPr lang="en-US" baseline="0" dirty="0" err="1"/>
              <a:t>pcr</a:t>
            </a:r>
            <a:r>
              <a:rPr lang="en-US" baseline="0" dirty="0"/>
              <a:t> triples.</a:t>
            </a:r>
          </a:p>
          <a:p>
            <a:endParaRPr lang="en-US" baseline="0" dirty="0"/>
          </a:p>
          <a:p>
            <a:r>
              <a:rPr lang="en-US" baseline="0" dirty="0"/>
              <a:t>The naïve solution can fix none of them </a:t>
            </a:r>
            <a:r>
              <a:rPr lang="en-US" sz="1200" b="0" i="0" kern="1200" dirty="0">
                <a:solidFill>
                  <a:schemeClr val="tx1"/>
                </a:solidFill>
                <a:effectLst/>
                <a:latin typeface="+mn-lt"/>
                <a:ea typeface="+mn-ea"/>
                <a:cs typeface="+mn-cs"/>
              </a:rPr>
              <a:t>because it causes extra bugs in all its patches.</a:t>
            </a:r>
            <a:endParaRPr lang="en-US" baseline="0" dirty="0"/>
          </a:p>
          <a:p>
            <a:endParaRPr lang="en-US" baseline="0" dirty="0"/>
          </a:p>
          <a:p>
            <a:r>
              <a:rPr lang="en-US" baseline="0" dirty="0"/>
              <a:t>Unmerged patch which fix each </a:t>
            </a:r>
            <a:r>
              <a:rPr lang="en-US" baseline="0" dirty="0" err="1"/>
              <a:t>pcr</a:t>
            </a:r>
            <a:r>
              <a:rPr lang="en-US" baseline="0" dirty="0"/>
              <a:t> triple separately can fix five of them, and merged patch which merges patches using the heuristics I discussed previously can fix six of them. The merged version can fix the extra because it avoids a deadlock situation between patches for two </a:t>
            </a:r>
            <a:r>
              <a:rPr lang="en-US" baseline="0" dirty="0" err="1"/>
              <a:t>pcr</a:t>
            </a:r>
            <a:r>
              <a:rPr lang="en-US" baseline="0" dirty="0"/>
              <a:t> triples.</a:t>
            </a:r>
          </a:p>
          <a:p>
            <a:endParaRPr lang="en-US" baseline="0" dirty="0"/>
          </a:p>
          <a:p>
            <a:r>
              <a:rPr lang="en-US" baseline="0" dirty="0"/>
              <a:t>There are two cases that our tool cannot completely fix. It is due to the limitation of our front end.</a:t>
            </a:r>
          </a:p>
          <a:p>
            <a:r>
              <a:rPr lang="en-US" baseline="0" dirty="0"/>
              <a:t>Atomicity violation is actually only the side effect of these two bugs, not their root causes.</a:t>
            </a:r>
          </a:p>
          <a:p>
            <a:r>
              <a:rPr lang="en-US" baseline="0" dirty="0"/>
              <a:t>Hopefully in the future this type of fixing information can help improve bug detection.</a:t>
            </a:r>
          </a:p>
          <a:p>
            <a:endParaRPr lang="en-US" baseline="0" dirty="0"/>
          </a:p>
          <a:p>
            <a:endParaRPr lang="en-US" baseline="0" dirty="0"/>
          </a:p>
          <a:p>
            <a:r>
              <a:rPr lang="en-US" baseline="0" dirty="0"/>
              <a:t>Overall, for those bugs with atomicity violation as their root cause, our tool can fix them completed with </a:t>
            </a:r>
            <a:r>
              <a:rPr lang="en-US" sz="1200" kern="1200" baseline="0" dirty="0">
                <a:solidFill>
                  <a:schemeClr val="tx1"/>
                </a:solidFill>
                <a:latin typeface="+mn-lt"/>
                <a:ea typeface="+mn-ea"/>
                <a:cs typeface="+mn-cs"/>
              </a:rPr>
              <a:t>negligible </a:t>
            </a:r>
            <a:r>
              <a:rPr lang="en-US" baseline="0" dirty="0"/>
              <a:t>overhead. Note this overhead here we use the lightweight timeout triggered deadlock monitoring.</a:t>
            </a:r>
          </a:p>
        </p:txBody>
      </p:sp>
      <p:sp>
        <p:nvSpPr>
          <p:cNvPr id="4" name="Slide Number Placeholder 3"/>
          <p:cNvSpPr>
            <a:spLocks noGrp="1"/>
          </p:cNvSpPr>
          <p:nvPr>
            <p:ph type="sldNum" sz="quarter" idx="10"/>
          </p:nvPr>
        </p:nvSpPr>
        <p:spPr/>
        <p:txBody>
          <a:bodyPr/>
          <a:lstStyle/>
          <a:p>
            <a:fld id="{1B8D357E-27AA-4BB0-8018-F46A5A0CCB26}" type="slidenum">
              <a:rPr lang="en-US" smtClean="0"/>
              <a:pPr/>
              <a:t>46</a:t>
            </a:fld>
            <a:endParaRPr lang="en-US"/>
          </a:p>
        </p:txBody>
      </p:sp>
    </p:spTree>
    <p:extLst>
      <p:ext uri="{BB962C8B-B14F-4D97-AF65-F5344CB8AC3E}">
        <p14:creationId xmlns:p14="http://schemas.microsoft.com/office/powerpoint/2010/main" val="1646057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Due</a:t>
            </a:r>
            <a:r>
              <a:rPr lang="en-US" altLang="zh-CN" baseline="0" dirty="0"/>
              <a:t> to time limit, I will not discuss more detailed evaluation results, and go to conclusion now.</a:t>
            </a:r>
          </a:p>
          <a:p>
            <a:endParaRPr lang="en-US" altLang="zh-CN" baseline="0" dirty="0"/>
          </a:p>
          <a:p>
            <a:r>
              <a:rPr lang="en-US" baseline="0" dirty="0"/>
              <a:t>Our results show atomicity violations are feasible to be fixed automatically, and the strategy is removing bad </a:t>
            </a:r>
            <a:r>
              <a:rPr lang="en-US" baseline="0" dirty="0" err="1"/>
              <a:t>interleavings</a:t>
            </a:r>
            <a:r>
              <a:rPr lang="en-US" baseline="0" dirty="0"/>
              <a:t> using locks. It may sound easy, but we still need to be </a:t>
            </a:r>
            <a:r>
              <a:rPr lang="en-US" dirty="0">
                <a:solidFill>
                  <a:schemeClr val="tx1"/>
                </a:solidFill>
                <a:latin typeface="Calibri" pitchFamily="34" charset="0"/>
                <a:cs typeface="Calibri" pitchFamily="34" charset="0"/>
              </a:rPr>
              <a:t>exceedingly</a:t>
            </a:r>
            <a:r>
              <a:rPr lang="en-US" baseline="0" dirty="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careful in</a:t>
            </a:r>
            <a:r>
              <a:rPr lang="en-US" baseline="0" dirty="0">
                <a:solidFill>
                  <a:schemeClr val="tx1"/>
                </a:solidFill>
                <a:latin typeface="Calibri" pitchFamily="34" charset="0"/>
                <a:cs typeface="Calibri" pitchFamily="34" charset="0"/>
              </a:rPr>
              <a:t> the</a:t>
            </a:r>
            <a:r>
              <a:rPr lang="en-US" dirty="0">
                <a:solidFill>
                  <a:schemeClr val="tx1"/>
                </a:solidFill>
                <a:latin typeface="Calibri" pitchFamily="34" charset="0"/>
                <a:cs typeface="Calibri" pitchFamily="34" charset="0"/>
              </a:rPr>
              <a:t> details.</a:t>
            </a:r>
          </a:p>
          <a:p>
            <a:r>
              <a:rPr lang="en-US" dirty="0">
                <a:solidFill>
                  <a:schemeClr val="tx1"/>
                </a:solidFill>
                <a:latin typeface="Calibri" pitchFamily="34" charset="0"/>
                <a:cs typeface="Calibri" pitchFamily="34" charset="0"/>
              </a:rPr>
              <a:t>We used some heuristics</a:t>
            </a:r>
            <a:r>
              <a:rPr lang="en-US" baseline="0" dirty="0">
                <a:solidFill>
                  <a:schemeClr val="tx1"/>
                </a:solidFill>
                <a:latin typeface="Calibri" pitchFamily="34" charset="0"/>
                <a:cs typeface="Calibri" pitchFamily="34" charset="0"/>
              </a:rPr>
              <a:t> with excellent results in practice. We completely fix problems in targeted class with negligible overhead, and the patch is small, simple and understandable.</a:t>
            </a:r>
          </a:p>
          <a:p>
            <a:endParaRPr lang="en-US" baseline="0" dirty="0">
              <a:solidFill>
                <a:schemeClr val="tx1"/>
              </a:solidFill>
              <a:latin typeface="Calibri" pitchFamily="34" charset="0"/>
              <a:cs typeface="Calibri" pitchFamily="34" charset="0"/>
            </a:endParaRPr>
          </a:p>
          <a:p>
            <a:r>
              <a:rPr lang="en-US" baseline="0" dirty="0">
                <a:solidFill>
                  <a:schemeClr val="tx1"/>
                </a:solidFill>
                <a:latin typeface="Calibri" pitchFamily="34" charset="0"/>
                <a:cs typeface="Calibri" pitchFamily="34" charset="0"/>
              </a:rPr>
              <a:t>Our result also show the need of a detector and fixer co-design.</a:t>
            </a:r>
            <a:endParaRPr lang="en-US" dirty="0"/>
          </a:p>
        </p:txBody>
      </p:sp>
      <p:sp>
        <p:nvSpPr>
          <p:cNvPr id="4" name="Slide Number Placeholder 3"/>
          <p:cNvSpPr>
            <a:spLocks noGrp="1"/>
          </p:cNvSpPr>
          <p:nvPr>
            <p:ph type="sldNum" sz="quarter" idx="10"/>
          </p:nvPr>
        </p:nvSpPr>
        <p:spPr/>
        <p:txBody>
          <a:bodyPr/>
          <a:lstStyle/>
          <a:p>
            <a:fld id="{1B8D357E-27AA-4BB0-8018-F46A5A0CCB26}" type="slidenum">
              <a:rPr lang="en-US" smtClean="0"/>
              <a:pPr/>
              <a:t>47</a:t>
            </a:fld>
            <a:endParaRPr lang="en-US"/>
          </a:p>
        </p:txBody>
      </p:sp>
    </p:spTree>
    <p:extLst>
      <p:ext uri="{BB962C8B-B14F-4D97-AF65-F5344CB8AC3E}">
        <p14:creationId xmlns:p14="http://schemas.microsoft.com/office/powerpoint/2010/main" val="526941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Bug-fixing is not easy, and it is lengthy and resource consuming. People first need to understand a bug, then generate a patch for it, and finally test the patch to make sure it fixes the problem while maintain performance and readability. Very often, people also need to consider several bugs and </a:t>
            </a:r>
            <a:r>
              <a:rPr lang="en-US" b="1" baseline="0" dirty="0"/>
              <a:t>fix</a:t>
            </a:r>
            <a:r>
              <a:rPr lang="en-US" baseline="0" dirty="0"/>
              <a:t> them together.</a:t>
            </a:r>
          </a:p>
          <a:p>
            <a:endParaRPr lang="en-US" baseline="0" dirty="0"/>
          </a:p>
          <a:p>
            <a:r>
              <a:rPr lang="en-US" baseline="0" dirty="0"/>
              <a:t>Bug-fixing process is also error-prone, some study shows 70% of patches are buggy in their first release.</a:t>
            </a:r>
          </a:p>
          <a:p>
            <a:r>
              <a:rPr lang="en-US" baseline="0" dirty="0"/>
              <a:t>Given these, a tool that can automatically fix bugs is desired, but this is difficult in general because for most bug, it is difficult to automatically figure out what is the correct behavior.</a:t>
            </a:r>
          </a:p>
        </p:txBody>
      </p:sp>
      <p:sp>
        <p:nvSpPr>
          <p:cNvPr id="4" name="Slide Number Placeholder 3"/>
          <p:cNvSpPr>
            <a:spLocks noGrp="1"/>
          </p:cNvSpPr>
          <p:nvPr>
            <p:ph type="sldNum" sz="quarter" idx="10"/>
          </p:nvPr>
        </p:nvSpPr>
        <p:spPr/>
        <p:txBody>
          <a:bodyPr/>
          <a:lstStyle/>
          <a:p>
            <a:fld id="{1B8D357E-27AA-4BB0-8018-F46A5A0CCB26}" type="slidenum">
              <a:rPr lang="en-US" smtClean="0"/>
              <a:pPr/>
              <a:t>31</a:t>
            </a:fld>
            <a:endParaRPr lang="en-US"/>
          </a:p>
        </p:txBody>
      </p:sp>
    </p:spTree>
    <p:extLst>
      <p:ext uri="{BB962C8B-B14F-4D97-AF65-F5344CB8AC3E}">
        <p14:creationId xmlns:p14="http://schemas.microsoft.com/office/powerpoint/2010/main" val="13376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when it comes to multithreaded </a:t>
            </a:r>
            <a:r>
              <a:rPr lang="en-US" baseline="0" dirty="0"/>
              <a:t>program</a:t>
            </a:r>
            <a:r>
              <a:rPr lang="en-US" dirty="0"/>
              <a:t>, although </a:t>
            </a:r>
            <a:r>
              <a:rPr lang="en-US" baseline="0" dirty="0"/>
              <a:t>it</a:t>
            </a:r>
            <a:r>
              <a:rPr lang="en-US" strike="sngStrike" baseline="0" dirty="0"/>
              <a:t>’</a:t>
            </a:r>
            <a:r>
              <a:rPr lang="en-US" baseline="0" dirty="0"/>
              <a:t>s built-in non-determinism makes it difficult to get right, the non-determinism also makes</a:t>
            </a:r>
            <a:r>
              <a:rPr lang="en-US" strike="noStrike" dirty="0"/>
              <a:t> concurrency bugs</a:t>
            </a:r>
            <a:r>
              <a:rPr lang="en-US" strike="noStrike" baseline="0" dirty="0"/>
              <a:t> feasible to be fixed automatically.</a:t>
            </a:r>
          </a:p>
          <a:p>
            <a:r>
              <a:rPr lang="en-US" baseline="0" dirty="0"/>
              <a:t>Multithreaded programs are correct under most </a:t>
            </a:r>
            <a:r>
              <a:rPr lang="en-US" baseline="0" dirty="0" err="1"/>
              <a:t>interleavings</a:t>
            </a:r>
            <a:r>
              <a:rPr lang="en-US" baseline="0" dirty="0"/>
              <a:t> like these, and we only need to remove some bad interleaving like this one using </a:t>
            </a:r>
            <a:r>
              <a:rPr lang="en-US" strike="noStrike" baseline="0" dirty="0"/>
              <a:t>some </a:t>
            </a:r>
            <a:r>
              <a:rPr lang="en-US" baseline="0" dirty="0"/>
              <a:t>synchronization devices.</a:t>
            </a:r>
            <a:endParaRPr lang="en-US" dirty="0"/>
          </a:p>
        </p:txBody>
      </p:sp>
      <p:sp>
        <p:nvSpPr>
          <p:cNvPr id="4" name="Slide Number Placeholder 3"/>
          <p:cNvSpPr>
            <a:spLocks noGrp="1"/>
          </p:cNvSpPr>
          <p:nvPr>
            <p:ph type="sldNum" sz="quarter" idx="10"/>
          </p:nvPr>
        </p:nvSpPr>
        <p:spPr/>
        <p:txBody>
          <a:bodyPr/>
          <a:lstStyle/>
          <a:p>
            <a:fld id="{1B8D357E-27AA-4BB0-8018-F46A5A0CCB26}" type="slidenum">
              <a:rPr lang="en-US" smtClean="0"/>
              <a:pPr/>
              <a:t>32</a:t>
            </a:fld>
            <a:endParaRPr lang="en-US"/>
          </a:p>
        </p:txBody>
      </p:sp>
    </p:spTree>
    <p:extLst>
      <p:ext uri="{BB962C8B-B14F-4D97-AF65-F5344CB8AC3E}">
        <p14:creationId xmlns:p14="http://schemas.microsoft.com/office/powerpoint/2010/main" val="133765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comes </a:t>
            </a:r>
            <a:r>
              <a:rPr lang="en-US" baseline="0" dirty="0" err="1"/>
              <a:t>Afix</a:t>
            </a:r>
            <a:r>
              <a:rPr lang="en-US" baseline="0" dirty="0"/>
              <a:t>, </a:t>
            </a:r>
            <a:r>
              <a:rPr lang="en-US" dirty="0"/>
              <a:t>our effort towards </a:t>
            </a:r>
            <a:r>
              <a:rPr lang="en-US" strike="noStrike" dirty="0"/>
              <a:t>that direction. </a:t>
            </a:r>
            <a:r>
              <a:rPr lang="en-US" dirty="0"/>
              <a:t>we choose atomicity</a:t>
            </a:r>
            <a:r>
              <a:rPr lang="en-US" baseline="0" dirty="0"/>
              <a:t> violation as our starting point, since it is an important type of concurrency bug.</a:t>
            </a:r>
          </a:p>
          <a:p>
            <a:endParaRPr lang="en-US" baseline="0" dirty="0"/>
          </a:p>
          <a:p>
            <a:r>
              <a:rPr lang="en-US" baseline="0" dirty="0"/>
              <a:t>Our main strategy is statically adding locks to remove buggy </a:t>
            </a:r>
            <a:r>
              <a:rPr lang="en-US" baseline="0" dirty="0" err="1"/>
              <a:t>interleavings</a:t>
            </a:r>
            <a:r>
              <a:rPr lang="en-US" baseline="0" dirty="0"/>
              <a:t>.</a:t>
            </a:r>
          </a:p>
          <a:p>
            <a:endParaRPr lang="en-US" baseline="0" dirty="0"/>
          </a:p>
          <a:p>
            <a:r>
              <a:rPr lang="en-US" baseline="0" dirty="0"/>
              <a:t>The goal is to automates the whole bug-fixing process and provides best effort patches</a:t>
            </a:r>
            <a:r>
              <a:rPr lang="en-US" strike="noStrike" baseline="0" dirty="0"/>
              <a:t> in terms of correctness, performance, and code readability.</a:t>
            </a:r>
            <a:endParaRPr lang="en-US" strike="noStrike" dirty="0"/>
          </a:p>
        </p:txBody>
      </p:sp>
      <p:sp>
        <p:nvSpPr>
          <p:cNvPr id="4" name="Slide Number Placeholder 3"/>
          <p:cNvSpPr>
            <a:spLocks noGrp="1"/>
          </p:cNvSpPr>
          <p:nvPr>
            <p:ph type="sldNum" sz="quarter" idx="10"/>
          </p:nvPr>
        </p:nvSpPr>
        <p:spPr/>
        <p:txBody>
          <a:bodyPr/>
          <a:lstStyle/>
          <a:p>
            <a:fld id="{1B8D357E-27AA-4BB0-8018-F46A5A0CCB26}" type="slidenum">
              <a:rPr lang="en-US" smtClean="0"/>
              <a:pPr/>
              <a:t>33</a:t>
            </a:fld>
            <a:endParaRPr lang="en-US"/>
          </a:p>
        </p:txBody>
      </p:sp>
    </p:spTree>
    <p:extLst>
      <p:ext uri="{BB962C8B-B14F-4D97-AF65-F5344CB8AC3E}">
        <p14:creationId xmlns:p14="http://schemas.microsoft.com/office/powerpoint/2010/main" val="133765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CTrigger</a:t>
            </a:r>
            <a:r>
              <a:rPr lang="en-US" baseline="0" dirty="0"/>
              <a:t> </a:t>
            </a:r>
            <a:r>
              <a:rPr lang="en-US" dirty="0"/>
              <a:t>is a </a:t>
            </a:r>
            <a:r>
              <a:rPr lang="en-US" altLang="zh-CN" dirty="0">
                <a:solidFill>
                  <a:schemeClr val="tx1"/>
                </a:solidFill>
                <a:latin typeface="Calibri" pitchFamily="34" charset="0"/>
                <a:cs typeface="Calibri" pitchFamily="34" charset="0"/>
              </a:rPr>
              <a:t>single-variable atomicity-violation detection and testing framework with almost no false positive. It reports</a:t>
            </a:r>
            <a:r>
              <a:rPr lang="en-US" altLang="zh-CN" baseline="0" dirty="0">
                <a:solidFill>
                  <a:schemeClr val="tx1"/>
                </a:solidFill>
                <a:latin typeface="Calibri" pitchFamily="34" charset="0"/>
                <a:cs typeface="Calibri" pitchFamily="34" charset="0"/>
              </a:rPr>
              <a:t> a list of buggy instruction triples.</a:t>
            </a:r>
            <a:endParaRPr lang="en-US" altLang="zh-CN"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r>
              <a:rPr lang="en-US" altLang="zh-CN" baseline="0" dirty="0">
                <a:solidFill>
                  <a:schemeClr val="tx1"/>
                </a:solidFill>
                <a:latin typeface="Calibri" pitchFamily="34" charset="0"/>
                <a:cs typeface="Calibri" pitchFamily="34" charset="0"/>
              </a:rPr>
              <a:t>For this example, </a:t>
            </a:r>
            <a:r>
              <a:rPr lang="en-US" altLang="zh-CN" baseline="0" dirty="0" err="1">
                <a:solidFill>
                  <a:schemeClr val="tx1"/>
                </a:solidFill>
                <a:latin typeface="Calibri" pitchFamily="34" charset="0"/>
                <a:cs typeface="Calibri" pitchFamily="34" charset="0"/>
              </a:rPr>
              <a:t>ctrigger</a:t>
            </a:r>
            <a:r>
              <a:rPr lang="en-US" altLang="zh-CN" baseline="0" dirty="0">
                <a:solidFill>
                  <a:schemeClr val="tx1"/>
                </a:solidFill>
                <a:latin typeface="Calibri" pitchFamily="34" charset="0"/>
                <a:cs typeface="Calibri" pitchFamily="34" charset="0"/>
              </a:rPr>
              <a:t> will report three instructions, and the program will fail when remote access happens in between previous access and current access, short as </a:t>
            </a:r>
            <a:r>
              <a:rPr lang="en-US" baseline="0" dirty="0">
                <a:solidFill>
                  <a:schemeClr val="tx1"/>
                </a:solidFill>
                <a:latin typeface="Calibri" pitchFamily="34" charset="0"/>
                <a:cs typeface="Calibri" pitchFamily="34" charset="0"/>
              </a:rPr>
              <a:t> p, c and r.</a:t>
            </a:r>
            <a:endParaRPr lang="en-US" strike="sngStrike" baseline="0" dirty="0">
              <a:solidFill>
                <a:schemeClr val="tx1"/>
              </a:solidFill>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1B8D357E-27AA-4BB0-8018-F46A5A0CCB26}" type="slidenum">
              <a:rPr lang="en-US" smtClean="0"/>
              <a:pPr/>
              <a:t>34</a:t>
            </a:fld>
            <a:endParaRPr lang="en-US"/>
          </a:p>
        </p:txBody>
      </p:sp>
    </p:spTree>
    <p:extLst>
      <p:ext uri="{BB962C8B-B14F-4D97-AF65-F5344CB8AC3E}">
        <p14:creationId xmlns:p14="http://schemas.microsoft.com/office/powerpoint/2010/main" val="1815092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Starting from a list of </a:t>
            </a:r>
            <a:r>
              <a:rPr lang="en-US" baseline="0" dirty="0" err="1"/>
              <a:t>pcr</a:t>
            </a:r>
            <a:r>
              <a:rPr lang="en-US" baseline="0" dirty="0"/>
              <a:t> triples, </a:t>
            </a:r>
            <a:r>
              <a:rPr lang="en-US" baseline="0" dirty="0" err="1"/>
              <a:t>Afix</a:t>
            </a:r>
            <a:r>
              <a:rPr lang="en-US" baseline="0" dirty="0"/>
              <a:t> first designs patch for each </a:t>
            </a:r>
            <a:r>
              <a:rPr lang="en-US" baseline="0" dirty="0" err="1"/>
              <a:t>pcr</a:t>
            </a:r>
            <a:r>
              <a:rPr lang="en-US" baseline="0" dirty="0"/>
              <a:t> triple, then we use the whole list of </a:t>
            </a:r>
            <a:r>
              <a:rPr lang="en-US" baseline="0" dirty="0" err="1"/>
              <a:t>pcr</a:t>
            </a:r>
            <a:r>
              <a:rPr lang="en-US" baseline="0" dirty="0"/>
              <a:t> triples and patches, merge them using some heuristics, after that, we add runtime support if needed, finally, we provide support to test those patches, so that developers can access the quality of the patches.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B8D357E-27AA-4BB0-8018-F46A5A0CCB26}" type="slidenum">
              <a:rPr lang="en-US" smtClean="0"/>
              <a:pPr/>
              <a:t>35</a:t>
            </a:fld>
            <a:endParaRPr lang="en-US"/>
          </a:p>
        </p:txBody>
      </p:sp>
    </p:spTree>
    <p:extLst>
      <p:ext uri="{BB962C8B-B14F-4D97-AF65-F5344CB8AC3E}">
        <p14:creationId xmlns:p14="http://schemas.microsoft.com/office/powerpoint/2010/main" val="1815092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start from one</a:t>
            </a:r>
            <a:r>
              <a:rPr lang="en-US" altLang="zh-CN" baseline="0" dirty="0"/>
              <a:t> bug patching, o</a:t>
            </a:r>
            <a:r>
              <a:rPr lang="en-US" altLang="zh-CN" dirty="0"/>
              <a:t>r one </a:t>
            </a:r>
            <a:r>
              <a:rPr lang="en-US" altLang="zh-CN" dirty="0" err="1"/>
              <a:t>pcr</a:t>
            </a:r>
            <a:r>
              <a:rPr lang="en-US" altLang="zh-CN" dirty="0"/>
              <a:t> triple patching.</a:t>
            </a:r>
            <a:endParaRPr lang="en-US" altLang="zh-CN" baseline="0" dirty="0"/>
          </a:p>
          <a:p>
            <a:endParaRPr lang="en-US" baseline="0" dirty="0"/>
          </a:p>
          <a:p>
            <a:r>
              <a:rPr lang="en-US" dirty="0"/>
              <a:t>The overall strategy</a:t>
            </a:r>
            <a:r>
              <a:rPr lang="en-US" baseline="0" dirty="0"/>
              <a:t> is making the code region from p to c mutually exclusive with r, and we achieve that using the following three steps:</a:t>
            </a:r>
          </a:p>
          <a:p>
            <a:r>
              <a:rPr lang="en-US" baseline="0" dirty="0"/>
              <a:t>put p and c into a critical section. </a:t>
            </a:r>
          </a:p>
          <a:p>
            <a:r>
              <a:rPr lang="en-US" baseline="0" dirty="0"/>
              <a:t>put r into a critical section. </a:t>
            </a:r>
          </a:p>
          <a:p>
            <a:r>
              <a:rPr lang="en-US" baseline="0" dirty="0"/>
              <a:t>finally, we decide lock type to use, select or introduce a lock instance for the two regions.</a:t>
            </a:r>
          </a:p>
          <a:p>
            <a:endParaRPr lang="en-US" baseline="0" dirty="0"/>
          </a:p>
          <a:p>
            <a:r>
              <a:rPr lang="en-US" baseline="0" dirty="0"/>
              <a:t>This sounds trivial, but there are many pitfalls. Let’s look at each step in detail</a:t>
            </a:r>
          </a:p>
        </p:txBody>
      </p:sp>
      <p:sp>
        <p:nvSpPr>
          <p:cNvPr id="4" name="Slide Number Placeholder 3"/>
          <p:cNvSpPr>
            <a:spLocks noGrp="1"/>
          </p:cNvSpPr>
          <p:nvPr>
            <p:ph type="sldNum" sz="quarter" idx="10"/>
          </p:nvPr>
        </p:nvSpPr>
        <p:spPr/>
        <p:txBody>
          <a:bodyPr/>
          <a:lstStyle/>
          <a:p>
            <a:fld id="{1B8D357E-27AA-4BB0-8018-F46A5A0CCB26}" type="slidenum">
              <a:rPr lang="en-US" smtClean="0"/>
              <a:pPr/>
              <a:t>36</a:t>
            </a:fld>
            <a:endParaRPr lang="en-US"/>
          </a:p>
        </p:txBody>
      </p:sp>
    </p:spTree>
    <p:extLst>
      <p:ext uri="{BB962C8B-B14F-4D97-AF65-F5344CB8AC3E}">
        <p14:creationId xmlns:p14="http://schemas.microsoft.com/office/powerpoint/2010/main" val="2126045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put p and c into a </a:t>
            </a:r>
            <a:r>
              <a:rPr lang="en-US" baseline="0" dirty="0" err="1"/>
              <a:t>critial</a:t>
            </a:r>
            <a:r>
              <a:rPr lang="en-US" baseline="0" dirty="0"/>
              <a:t> section, we need to guarantee that p and c are inside one critical section under all control flows without introducing new bugs. </a:t>
            </a:r>
          </a:p>
          <a:p>
            <a:endParaRPr lang="en-US" baseline="0" dirty="0"/>
          </a:p>
          <a:p>
            <a:r>
              <a:rPr lang="en-US" baseline="0" dirty="0"/>
              <a:t>A naïve solution which adds lock before p and unlock after c, but this could have problems like lock without unlock, unlock without lock, and many other problems along different paths</a:t>
            </a:r>
          </a:p>
        </p:txBody>
      </p:sp>
      <p:sp>
        <p:nvSpPr>
          <p:cNvPr id="4" name="Slide Number Placeholder 3"/>
          <p:cNvSpPr>
            <a:spLocks noGrp="1"/>
          </p:cNvSpPr>
          <p:nvPr>
            <p:ph type="sldNum" sz="quarter" idx="10"/>
          </p:nvPr>
        </p:nvSpPr>
        <p:spPr/>
        <p:txBody>
          <a:bodyPr/>
          <a:lstStyle/>
          <a:p>
            <a:fld id="{1B8D357E-27AA-4BB0-8018-F46A5A0CCB26}" type="slidenum">
              <a:rPr lang="en-US" smtClean="0"/>
              <a:pPr/>
              <a:t>37</a:t>
            </a:fld>
            <a:endParaRPr lang="en-US" dirty="0"/>
          </a:p>
        </p:txBody>
      </p:sp>
    </p:spTree>
    <p:extLst>
      <p:ext uri="{BB962C8B-B14F-4D97-AF65-F5344CB8AC3E}">
        <p14:creationId xmlns:p14="http://schemas.microsoft.com/office/powerpoint/2010/main" val="254181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see how</a:t>
            </a:r>
            <a:r>
              <a:rPr lang="en-US" baseline="0" dirty="0"/>
              <a:t> </a:t>
            </a:r>
            <a:r>
              <a:rPr lang="en-US" baseline="0" dirty="0" err="1"/>
              <a:t>afix</a:t>
            </a:r>
            <a:r>
              <a:rPr lang="en-US" baseline="0" dirty="0"/>
              <a:t> avoids all of them.</a:t>
            </a:r>
            <a:endParaRPr lang="en-US" dirty="0"/>
          </a:p>
          <a:p>
            <a:endParaRPr lang="en-US" dirty="0"/>
          </a:p>
          <a:p>
            <a:r>
              <a:rPr lang="en-US" dirty="0"/>
              <a:t>We first assume p</a:t>
            </a:r>
            <a:r>
              <a:rPr lang="en-US" baseline="0" dirty="0"/>
              <a:t> and c are in the same function f for now, and we will extend our algorithm when it is not the case.</a:t>
            </a:r>
          </a:p>
          <a:p>
            <a:endParaRPr lang="en-US" baseline="0" dirty="0"/>
          </a:p>
          <a:p>
            <a:r>
              <a:rPr lang="en-US" dirty="0"/>
              <a:t>The</a:t>
            </a:r>
            <a:r>
              <a:rPr lang="en-US" baseline="0" dirty="0"/>
              <a:t> first step is to find out all the protected nodes in the critical section. We </a:t>
            </a:r>
            <a:r>
              <a:rPr lang="en-US" dirty="0"/>
              <a:t>analysis the control flow</a:t>
            </a:r>
            <a:r>
              <a:rPr lang="en-US" baseline="0" dirty="0"/>
              <a:t> graph of the function f, map p and c instruction to basic block nodes in the graph that contain them, and find out the set of control flow graph nodes on any path from the p node to the c node. In this example, we have two paths and three nodes</a:t>
            </a:r>
          </a:p>
          <a:p>
            <a:endParaRPr lang="en-US" baseline="0" dirty="0"/>
          </a:p>
          <a:p>
            <a:r>
              <a:rPr lang="en-US" baseline="0" dirty="0"/>
              <a:t>Based on this set of protected nodes, we add lock acquisition operation on edge from unprotected node to protected node, and lock release on edge from protected node to unprotected node.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With these, we avoid those potential bugs mentioned previously. </a:t>
            </a:r>
            <a:r>
              <a:rPr lang="en-US" sz="1200" b="0" i="0" kern="1200" dirty="0">
                <a:solidFill>
                  <a:schemeClr val="tx1"/>
                </a:solidFill>
                <a:effectLst/>
                <a:latin typeface="+mn-lt"/>
                <a:ea typeface="+mn-ea"/>
                <a:cs typeface="+mn-cs"/>
              </a:rPr>
              <a:t>You can find the detailed proof in our paper.</a:t>
            </a:r>
            <a:endParaRPr lang="en-US" baseline="0" dirty="0"/>
          </a:p>
        </p:txBody>
      </p:sp>
      <p:sp>
        <p:nvSpPr>
          <p:cNvPr id="4" name="Slide Number Placeholder 3"/>
          <p:cNvSpPr>
            <a:spLocks noGrp="1"/>
          </p:cNvSpPr>
          <p:nvPr>
            <p:ph type="sldNum" sz="quarter" idx="10"/>
          </p:nvPr>
        </p:nvSpPr>
        <p:spPr/>
        <p:txBody>
          <a:bodyPr/>
          <a:lstStyle/>
          <a:p>
            <a:fld id="{1B8D357E-27AA-4BB0-8018-F46A5A0CCB26}" type="slidenum">
              <a:rPr lang="en-US" smtClean="0"/>
              <a:pPr/>
              <a:t>38</a:t>
            </a:fld>
            <a:endParaRPr lang="en-US" dirty="0"/>
          </a:p>
        </p:txBody>
      </p:sp>
    </p:spTree>
    <p:extLst>
      <p:ext uri="{BB962C8B-B14F-4D97-AF65-F5344CB8AC3E}">
        <p14:creationId xmlns:p14="http://schemas.microsoft.com/office/powerpoint/2010/main" val="2541815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10/23/25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19201"/>
            <a:ext cx="9144000" cy="2381250"/>
          </a:xfrm>
        </p:spPr>
        <p:txBody>
          <a:bodyPr>
            <a:noAutofit/>
          </a:bodyPr>
          <a:lstStyle/>
          <a:p>
            <a:r>
              <a:rPr sz="6000" dirty="0"/>
              <a:t>Automated Program Repair: Concepts, Techniques, and Challenges</a:t>
            </a:r>
          </a:p>
        </p:txBody>
      </p:sp>
      <p:sp>
        <p:nvSpPr>
          <p:cNvPr id="3" name="Subtitle 2"/>
          <p:cNvSpPr>
            <a:spLocks noGrp="1"/>
          </p:cNvSpPr>
          <p:nvPr>
            <p:ph type="subTitle" idx="1"/>
          </p:nvPr>
        </p:nvSpPr>
        <p:spPr/>
        <p:txBody>
          <a:bodyPr>
            <a:normAutofit/>
          </a:bodyPr>
          <a:lstStyle/>
          <a:p>
            <a:r>
              <a:rPr dirty="0">
                <a:solidFill>
                  <a:schemeClr val="accent5">
                    <a:lumMod val="10000"/>
                  </a:schemeClr>
                </a:solidFill>
              </a:rPr>
              <a:t>Dr. Damian A. Tamburri, University of </a:t>
            </a:r>
            <a:r>
              <a:rPr dirty="0" err="1">
                <a:solidFill>
                  <a:schemeClr val="accent5">
                    <a:lumMod val="10000"/>
                  </a:schemeClr>
                </a:solidFill>
              </a:rPr>
              <a:t>Sannio</a:t>
            </a:r>
            <a:r>
              <a:rPr dirty="0">
                <a:solidFill>
                  <a:schemeClr val="accent5">
                    <a:lumMod val="10000"/>
                  </a:schemeClr>
                </a:solidFill>
              </a:rPr>
              <a:t> &amp; JADS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507A-D344-E810-3A17-5277B0E5B4CE}"/>
              </a:ext>
            </a:extLst>
          </p:cNvPr>
          <p:cNvSpPr>
            <a:spLocks noGrp="1"/>
          </p:cNvSpPr>
          <p:nvPr>
            <p:ph type="title"/>
          </p:nvPr>
        </p:nvSpPr>
        <p:spPr/>
        <p:txBody>
          <a:bodyPr/>
          <a:lstStyle/>
          <a:p>
            <a:r>
              <a:rPr lang="en-GB" dirty="0"/>
              <a:t>B</a:t>
            </a:r>
            <a:r>
              <a:rPr lang="en-IT" dirty="0"/>
              <a:t>ut…</a:t>
            </a:r>
          </a:p>
        </p:txBody>
      </p:sp>
      <p:sp>
        <p:nvSpPr>
          <p:cNvPr id="3" name="Content Placeholder 2">
            <a:extLst>
              <a:ext uri="{FF2B5EF4-FFF2-40B4-BE49-F238E27FC236}">
                <a16:creationId xmlns:a16="http://schemas.microsoft.com/office/drawing/2014/main" id="{074E86CC-AD8D-5B9B-6A4F-1F3EB80DB339}"/>
              </a:ext>
            </a:extLst>
          </p:cNvPr>
          <p:cNvSpPr>
            <a:spLocks noGrp="1"/>
          </p:cNvSpPr>
          <p:nvPr>
            <p:ph idx="1"/>
          </p:nvPr>
        </p:nvSpPr>
        <p:spPr>
          <a:xfrm>
            <a:off x="457200" y="1600200"/>
            <a:ext cx="3189910" cy="4407061"/>
          </a:xfrm>
        </p:spPr>
        <p:txBody>
          <a:bodyPr/>
          <a:lstStyle/>
          <a:p>
            <a:r>
              <a:rPr lang="en-IT" dirty="0"/>
              <a:t>Too complex</a:t>
            </a:r>
          </a:p>
          <a:p>
            <a:endParaRPr lang="en-IT" dirty="0"/>
          </a:p>
          <a:p>
            <a:r>
              <a:rPr lang="en-GB" dirty="0"/>
              <a:t>I</a:t>
            </a:r>
            <a:r>
              <a:rPr lang="en-IT" dirty="0"/>
              <a:t>mplies formal specification</a:t>
            </a:r>
          </a:p>
          <a:p>
            <a:endParaRPr lang="en-GB" dirty="0"/>
          </a:p>
          <a:p>
            <a:r>
              <a:rPr lang="en-GB" dirty="0"/>
              <a:t>G</a:t>
            </a:r>
            <a:r>
              <a:rPr lang="en-IT" dirty="0"/>
              <a:t>raph grammars!</a:t>
            </a:r>
          </a:p>
        </p:txBody>
      </p:sp>
      <p:pic>
        <p:nvPicPr>
          <p:cNvPr id="2050" name="Picture 2" descr="2: A staging graph for a graph grammar. Nodes represent ...">
            <a:extLst>
              <a:ext uri="{FF2B5EF4-FFF2-40B4-BE49-F238E27FC236}">
                <a16:creationId xmlns:a16="http://schemas.microsoft.com/office/drawing/2014/main" id="{0E2AABDE-982B-628B-E270-3E84C7A14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110" y="1386330"/>
            <a:ext cx="5496890" cy="4739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267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ood human figure">
            <a:extLst>
              <a:ext uri="{FF2B5EF4-FFF2-40B4-BE49-F238E27FC236}">
                <a16:creationId xmlns:a16="http://schemas.microsoft.com/office/drawing/2014/main" id="{8D702192-6531-F39D-7704-C582C8930DFD}"/>
              </a:ext>
            </a:extLst>
          </p:cNvPr>
          <p:cNvPicPr>
            <a:picLocks noChangeAspect="1"/>
          </p:cNvPicPr>
          <p:nvPr/>
        </p:nvPicPr>
        <p:blipFill>
          <a:blip r:embed="rId2"/>
          <a:srcRect r="10999" b="-1"/>
          <a:stretch>
            <a:fillRect/>
          </a:stretch>
        </p:blipFill>
        <p:spPr>
          <a:xfrm>
            <a:off x="20" y="10"/>
            <a:ext cx="9143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2757B-9A1E-7C84-4548-F2781C743087}"/>
              </a:ext>
            </a:extLst>
          </p:cNvPr>
          <p:cNvSpPr>
            <a:spLocks noGrp="1"/>
          </p:cNvSpPr>
          <p:nvPr>
            <p:ph type="title"/>
          </p:nvPr>
        </p:nvSpPr>
        <p:spPr>
          <a:xfrm>
            <a:off x="392906" y="425950"/>
            <a:ext cx="8408194" cy="744836"/>
          </a:xfrm>
        </p:spPr>
        <p:txBody>
          <a:bodyPr vert="horz" lIns="91440" tIns="45720" rIns="91440" bIns="45720" rtlCol="0" anchor="ctr">
            <a:normAutofit/>
          </a:bodyPr>
          <a:lstStyle/>
          <a:p>
            <a:pPr defTabSz="914400">
              <a:lnSpc>
                <a:spcPct val="90000"/>
              </a:lnSpc>
            </a:pPr>
            <a:r>
              <a:rPr lang="en-US" sz="3100" dirty="0">
                <a:solidFill>
                  <a:schemeClr val="tx1">
                    <a:lumMod val="85000"/>
                    <a:lumOff val="15000"/>
                  </a:schemeClr>
                </a:solidFill>
              </a:rPr>
              <a:t>What do we do?</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802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1AA43-9913-C277-C11F-2B37B07E375F}"/>
              </a:ext>
            </a:extLst>
          </p:cNvPr>
          <p:cNvSpPr>
            <a:spLocks noGrp="1"/>
          </p:cNvSpPr>
          <p:nvPr>
            <p:ph type="title"/>
          </p:nvPr>
        </p:nvSpPr>
        <p:spPr/>
        <p:txBody>
          <a:bodyPr/>
          <a:lstStyle/>
          <a:p>
            <a:endParaRPr lang="en-IT"/>
          </a:p>
        </p:txBody>
      </p:sp>
      <p:pic>
        <p:nvPicPr>
          <p:cNvPr id="5" name="Content Placeholder 4" descr="A computer and a dna strand&#10;&#10;AI-generated content may be incorrect.">
            <a:extLst>
              <a:ext uri="{FF2B5EF4-FFF2-40B4-BE49-F238E27FC236}">
                <a16:creationId xmlns:a16="http://schemas.microsoft.com/office/drawing/2014/main" id="{225A0EA1-AF88-4F3D-A3AB-50994AC4D480}"/>
              </a:ext>
            </a:extLst>
          </p:cNvPr>
          <p:cNvPicPr>
            <a:picLocks noGrp="1" noChangeAspect="1"/>
          </p:cNvPicPr>
          <p:nvPr>
            <p:ph idx="1"/>
          </p:nvPr>
        </p:nvPicPr>
        <p:blipFill>
          <a:blip r:embed="rId2"/>
          <a:stretch>
            <a:fillRect/>
          </a:stretch>
        </p:blipFill>
        <p:spPr>
          <a:xfrm>
            <a:off x="0" y="392972"/>
            <a:ext cx="10410715" cy="5673254"/>
          </a:xfrm>
        </p:spPr>
      </p:pic>
    </p:spTree>
    <p:extLst>
      <p:ext uri="{BB962C8B-B14F-4D97-AF65-F5344CB8AC3E}">
        <p14:creationId xmlns:p14="http://schemas.microsoft.com/office/powerpoint/2010/main" val="2323377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C2D62-76D7-4221-3E19-EB329E6F64F3}"/>
              </a:ext>
            </a:extLst>
          </p:cNvPr>
          <p:cNvSpPr>
            <a:spLocks noGrp="1"/>
          </p:cNvSpPr>
          <p:nvPr>
            <p:ph type="title"/>
          </p:nvPr>
        </p:nvSpPr>
        <p:spPr/>
        <p:txBody>
          <a:bodyPr/>
          <a:lstStyle/>
          <a:p>
            <a:endParaRPr lang="en-IT"/>
          </a:p>
        </p:txBody>
      </p:sp>
      <p:pic>
        <p:nvPicPr>
          <p:cNvPr id="5" name="Content Placeholder 4" descr="A close-up of a document&#10;&#10;AI-generated content may be incorrect.">
            <a:extLst>
              <a:ext uri="{FF2B5EF4-FFF2-40B4-BE49-F238E27FC236}">
                <a16:creationId xmlns:a16="http://schemas.microsoft.com/office/drawing/2014/main" id="{5DCFA3ED-8E47-D36F-77E6-064A5E6C654C}"/>
              </a:ext>
            </a:extLst>
          </p:cNvPr>
          <p:cNvPicPr>
            <a:picLocks noGrp="1" noChangeAspect="1"/>
          </p:cNvPicPr>
          <p:nvPr>
            <p:ph idx="1"/>
          </p:nvPr>
        </p:nvPicPr>
        <p:blipFill>
          <a:blip r:embed="rId2"/>
          <a:stretch>
            <a:fillRect/>
          </a:stretch>
        </p:blipFill>
        <p:spPr>
          <a:xfrm>
            <a:off x="0" y="126402"/>
            <a:ext cx="9216887" cy="5112572"/>
          </a:xfrm>
        </p:spPr>
      </p:pic>
    </p:spTree>
    <p:extLst>
      <p:ext uri="{BB962C8B-B14F-4D97-AF65-F5344CB8AC3E}">
        <p14:creationId xmlns:p14="http://schemas.microsoft.com/office/powerpoint/2010/main" val="755200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6B21-C754-AD2B-8F64-8A27F259D9EF}"/>
              </a:ext>
            </a:extLst>
          </p:cNvPr>
          <p:cNvSpPr>
            <a:spLocks noGrp="1"/>
          </p:cNvSpPr>
          <p:nvPr>
            <p:ph type="title"/>
          </p:nvPr>
        </p:nvSpPr>
        <p:spPr/>
        <p:txBody>
          <a:bodyPr/>
          <a:lstStyle/>
          <a:p>
            <a:endParaRPr lang="en-IT"/>
          </a:p>
        </p:txBody>
      </p:sp>
      <p:pic>
        <p:nvPicPr>
          <p:cNvPr id="5" name="Content Placeholder 4" descr="A diagram of a bug&#10;&#10;AI-generated content may be incorrect.">
            <a:extLst>
              <a:ext uri="{FF2B5EF4-FFF2-40B4-BE49-F238E27FC236}">
                <a16:creationId xmlns:a16="http://schemas.microsoft.com/office/drawing/2014/main" id="{F2A6673B-5EF3-9929-B78C-6DA3C7BE574C}"/>
              </a:ext>
            </a:extLst>
          </p:cNvPr>
          <p:cNvPicPr>
            <a:picLocks noGrp="1" noChangeAspect="1"/>
          </p:cNvPicPr>
          <p:nvPr>
            <p:ph idx="1"/>
          </p:nvPr>
        </p:nvPicPr>
        <p:blipFill>
          <a:blip r:embed="rId2"/>
          <a:stretch>
            <a:fillRect/>
          </a:stretch>
        </p:blipFill>
        <p:spPr>
          <a:xfrm>
            <a:off x="-1" y="846138"/>
            <a:ext cx="9146007" cy="4489655"/>
          </a:xfrm>
        </p:spPr>
      </p:pic>
    </p:spTree>
    <p:extLst>
      <p:ext uri="{BB962C8B-B14F-4D97-AF65-F5344CB8AC3E}">
        <p14:creationId xmlns:p14="http://schemas.microsoft.com/office/powerpoint/2010/main" val="1522303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15EDC03-1A29-E009-3FC8-776DC73F4847}"/>
              </a:ext>
            </a:extLst>
          </p:cNvPr>
          <p:cNvSpPr txBox="1">
            <a:spLocks/>
          </p:cNvSpPr>
          <p:nvPr/>
        </p:nvSpPr>
        <p:spPr>
          <a:xfrm>
            <a:off x="268941" y="-75305"/>
            <a:ext cx="7982174" cy="8590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t>Premises for Automated Program Repair (APR)</a:t>
            </a:r>
          </a:p>
        </p:txBody>
      </p:sp>
      <p:sp>
        <p:nvSpPr>
          <p:cNvPr id="5" name="Content Placeholder 5">
            <a:extLst>
              <a:ext uri="{FF2B5EF4-FFF2-40B4-BE49-F238E27FC236}">
                <a16:creationId xmlns:a16="http://schemas.microsoft.com/office/drawing/2014/main" id="{7CA08E8B-1D4C-8ACA-8BD6-FD58028A9419}"/>
              </a:ext>
            </a:extLst>
          </p:cNvPr>
          <p:cNvSpPr txBox="1">
            <a:spLocks/>
          </p:cNvSpPr>
          <p:nvPr/>
        </p:nvSpPr>
        <p:spPr>
          <a:xfrm>
            <a:off x="401933" y="783771"/>
            <a:ext cx="8320035" cy="327812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37" lvl="1" indent="-385754">
              <a:buFont typeface="+mj-lt"/>
              <a:buAutoNum type="arabicPeriod"/>
            </a:pPr>
            <a:r>
              <a:rPr lang="en-US"/>
              <a:t>Many security bugs follow common patterns.</a:t>
            </a:r>
          </a:p>
          <a:p>
            <a:pPr marL="729835" lvl="2" indent="-385754"/>
            <a:r>
              <a:rPr lang="en-US"/>
              <a:t>E.g., “</a:t>
            </a:r>
            <a:r>
              <a:rPr lang="en-US" sz="1800">
                <a:solidFill>
                  <a:srgbClr val="0028F0"/>
                </a:solidFill>
                <a:latin typeface="Consolas" panose="020B0609020204030204" pitchFamily="49" charset="0"/>
                <a:cs typeface="Consolas" panose="020B0609020204030204" pitchFamily="49" charset="0"/>
              </a:rPr>
              <a:t>p = malloc(n</a:t>
            </a:r>
            <a:r>
              <a:rPr lang="en-US" sz="1800">
                <a:solidFill>
                  <a:srgbClr val="0028F0"/>
                </a:solidFill>
                <a:cs typeface="Consolas" panose="020B0609020204030204" pitchFamily="49" charset="0"/>
              </a:rPr>
              <a:t> </a:t>
            </a:r>
            <a:r>
              <a:rPr lang="en-US" sz="1800">
                <a:solidFill>
                  <a:srgbClr val="0028F0"/>
                </a:solidFill>
                <a:latin typeface="Consolas" panose="020B0609020204030204" pitchFamily="49" charset="0"/>
                <a:cs typeface="Consolas" panose="020B0609020204030204" pitchFamily="49" charset="0"/>
              </a:rPr>
              <a:t>*</a:t>
            </a:r>
            <a:r>
              <a:rPr lang="en-US" sz="1800">
                <a:solidFill>
                  <a:srgbClr val="0028F0"/>
                </a:solidFill>
                <a:cs typeface="Consolas" panose="020B0609020204030204" pitchFamily="49" charset="0"/>
              </a:rPr>
              <a:t> </a:t>
            </a:r>
            <a:r>
              <a:rPr lang="en-US" sz="1800">
                <a:solidFill>
                  <a:srgbClr val="0028F0"/>
                </a:solidFill>
                <a:latin typeface="Consolas" panose="020B0609020204030204" pitchFamily="49" charset="0"/>
                <a:cs typeface="Consolas" panose="020B0609020204030204" pitchFamily="49" charset="0"/>
              </a:rPr>
              <a:t>sizeof(T))</a:t>
            </a:r>
            <a:r>
              <a:rPr lang="en-US"/>
              <a:t>” where </a:t>
            </a:r>
            <a:r>
              <a:rPr lang="en-US" i="1"/>
              <a:t>n</a:t>
            </a:r>
            <a:r>
              <a:rPr lang="en-US"/>
              <a:t> is attacker-controlled.</a:t>
            </a:r>
          </a:p>
          <a:p>
            <a:pPr marL="729835" lvl="2" indent="-385754"/>
            <a:r>
              <a:rPr lang="en-US"/>
              <a:t>Integer overflow </a:t>
            </a:r>
            <a:r>
              <a:rPr lang="en-US">
                <a:latin typeface="Cambria Math" panose="02040503050406030204" pitchFamily="18" charset="0"/>
                <a:ea typeface="Cambria Math" panose="02040503050406030204" pitchFamily="18" charset="0"/>
              </a:rPr>
              <a:t>⟹  </a:t>
            </a:r>
            <a:r>
              <a:rPr lang="en-US"/>
              <a:t>too little memory gets allocated.</a:t>
            </a:r>
          </a:p>
          <a:p>
            <a:pPr marL="514337" lvl="1" indent="-385754">
              <a:spcBef>
                <a:spcPts val="1500"/>
              </a:spcBef>
              <a:buFont typeface="+mj-lt"/>
              <a:buAutoNum type="arabicPeriod"/>
            </a:pPr>
            <a:r>
              <a:rPr lang="en-US"/>
              <a:t>By recognizing such a pattern, it is possible to confidently guess the developer's intention (the </a:t>
            </a:r>
            <a:r>
              <a:rPr lang="en-US" b="1" i="1">
                <a:solidFill>
                  <a:srgbClr val="0070C0"/>
                </a:solidFill>
              </a:rPr>
              <a:t>inferred specification</a:t>
            </a:r>
            <a:r>
              <a:rPr lang="en-US"/>
              <a:t>).</a:t>
            </a:r>
          </a:p>
          <a:p>
            <a:pPr marL="729835" lvl="2" indent="-385754"/>
            <a:r>
              <a:rPr lang="en-US"/>
              <a:t>E.g., “Try to allocate enough memory to hold </a:t>
            </a:r>
            <a:r>
              <a:rPr lang="en-US" i="1"/>
              <a:t>n</a:t>
            </a:r>
            <a:r>
              <a:rPr lang="en-US"/>
              <a:t> objects of type </a:t>
            </a:r>
            <a:r>
              <a:rPr lang="en-US" i="1"/>
              <a:t>T</a:t>
            </a:r>
            <a:r>
              <a:rPr lang="en-US"/>
              <a:t>.”</a:t>
            </a:r>
          </a:p>
          <a:p>
            <a:pPr marL="514337" lvl="1" indent="-385754">
              <a:spcBef>
                <a:spcPts val="1500"/>
              </a:spcBef>
              <a:buFont typeface="+mj-lt"/>
              <a:buAutoNum type="arabicPeriod"/>
            </a:pPr>
            <a:r>
              <a:rPr lang="en-US"/>
              <a:t>It is possible to repair the code to satisfy this inferred spec.</a:t>
            </a:r>
          </a:p>
          <a:p>
            <a:pPr marL="729835" lvl="2" indent="-385754"/>
            <a:r>
              <a:rPr lang="en-US"/>
              <a:t>E.g., check if overflow occurs; if so, simulate </a:t>
            </a:r>
            <a:r>
              <a:rPr lang="en-US">
                <a:latin typeface="Consolas" panose="020B0609020204030204" pitchFamily="49" charset="0"/>
                <a:cs typeface="Consolas" panose="020B0609020204030204" pitchFamily="49" charset="0"/>
              </a:rPr>
              <a:t>malloc</a:t>
            </a:r>
            <a:r>
              <a:rPr lang="en-US"/>
              <a:t> failing with </a:t>
            </a:r>
            <a:r>
              <a:rPr lang="en-US">
                <a:latin typeface="Consolas" panose="020B0609020204030204" pitchFamily="49" charset="0"/>
                <a:cs typeface="Consolas" panose="020B0609020204030204" pitchFamily="49" charset="0"/>
              </a:rPr>
              <a:t>ENOMEM</a:t>
            </a:r>
            <a:r>
              <a:rPr lang="en-US"/>
              <a:t>.</a:t>
            </a:r>
          </a:p>
          <a:p>
            <a:endParaRPr lang="en-US" dirty="0"/>
          </a:p>
        </p:txBody>
      </p:sp>
      <p:sp>
        <p:nvSpPr>
          <p:cNvPr id="6" name="Title 4">
            <a:extLst>
              <a:ext uri="{FF2B5EF4-FFF2-40B4-BE49-F238E27FC236}">
                <a16:creationId xmlns:a16="http://schemas.microsoft.com/office/drawing/2014/main" id="{3CCD7834-4866-AE77-C672-8DA500FE6EF8}"/>
              </a:ext>
            </a:extLst>
          </p:cNvPr>
          <p:cNvSpPr txBox="1">
            <a:spLocks/>
          </p:cNvSpPr>
          <p:nvPr/>
        </p:nvSpPr>
        <p:spPr>
          <a:xfrm>
            <a:off x="401933" y="4191432"/>
            <a:ext cx="7599066" cy="399186"/>
          </a:xfrm>
          <a:prstGeom prst="rect">
            <a:avLst/>
          </a:prstGeom>
        </p:spPr>
        <p:txBody>
          <a:bodyPr vert="horz" lIns="0" tIns="0" rIns="0" bIns="0" rtlCol="0" anchor="t">
            <a:normAutofit/>
          </a:bodyPr>
          <a:lstStyle>
            <a:lvl1pPr algn="l" defTabSz="685783"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r>
              <a:rPr lang="en-US"/>
              <a:t>Other approaches also exist</a:t>
            </a:r>
            <a:endParaRPr lang="en-US" dirty="0"/>
          </a:p>
        </p:txBody>
      </p:sp>
      <p:sp>
        <p:nvSpPr>
          <p:cNvPr id="7" name="Content Placeholder 5">
            <a:extLst>
              <a:ext uri="{FF2B5EF4-FFF2-40B4-BE49-F238E27FC236}">
                <a16:creationId xmlns:a16="http://schemas.microsoft.com/office/drawing/2014/main" id="{C2013245-BF9E-A8A9-3938-7DA1D29D7D97}"/>
              </a:ext>
            </a:extLst>
          </p:cNvPr>
          <p:cNvSpPr txBox="1">
            <a:spLocks/>
          </p:cNvSpPr>
          <p:nvPr/>
        </p:nvSpPr>
        <p:spPr>
          <a:xfrm>
            <a:off x="401933" y="4720157"/>
            <a:ext cx="8320035" cy="1188721"/>
          </a:xfrm>
          <a:prstGeom prst="rect">
            <a:avLst/>
          </a:prstGeom>
        </p:spPr>
        <p:txBody>
          <a:bodyPr vert="horz" lIns="0" tIns="0" rIns="0" bIns="0" rtlCol="0">
            <a:noAutofit/>
          </a:bodyPr>
          <a:lstStyle>
            <a:lvl1pPr marL="0" indent="0" algn="l" defTabSz="685783" rtl="0" eaLnBrk="1" latinLnBrk="0" hangingPunct="1">
              <a:lnSpc>
                <a:spcPct val="100000"/>
              </a:lnSpc>
              <a:spcBef>
                <a:spcPts val="9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255979" indent="-127394" algn="l" defTabSz="685783" rtl="0" eaLnBrk="1" latinLnBrk="0" hangingPunct="1">
              <a:lnSpc>
                <a:spcPct val="100000"/>
              </a:lnSpc>
              <a:spcBef>
                <a:spcPts val="525"/>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471476" indent="-128585" algn="l" defTabSz="685783" rtl="0" eaLnBrk="1" latinLnBrk="0" hangingPunct="1">
              <a:lnSpc>
                <a:spcPct val="10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685783" indent="-132157" algn="l" defTabSz="685783" rtl="0" eaLnBrk="1" latinLnBrk="0" hangingPunct="1">
              <a:lnSpc>
                <a:spcPct val="100000"/>
              </a:lnSpc>
              <a:spcBef>
                <a:spcPts val="375"/>
              </a:spcBef>
              <a:buClr>
                <a:schemeClr val="tx1">
                  <a:lumMod val="50000"/>
                  <a:lumOff val="50000"/>
                </a:schemeClr>
              </a:buClr>
              <a:buFont typeface="Arial" panose="020B0604020202020204" pitchFamily="34" charset="0"/>
              <a:buChar char="•"/>
              <a:defRPr sz="165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200"/>
              <a:t>GenProg (Le Goues et al.) – Genetic algorithm to search for a modification that causes all test cases to give desired behavior.</a:t>
            </a:r>
            <a:endParaRPr lang="en-US" sz="2200" dirty="0"/>
          </a:p>
        </p:txBody>
      </p:sp>
    </p:spTree>
    <p:extLst>
      <p:ext uri="{BB962C8B-B14F-4D97-AF65-F5344CB8AC3E}">
        <p14:creationId xmlns:p14="http://schemas.microsoft.com/office/powerpoint/2010/main" val="305469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A342-E517-B3E4-A2F4-19B13344CEB7}"/>
              </a:ext>
            </a:extLst>
          </p:cNvPr>
          <p:cNvSpPr txBox="1">
            <a:spLocks/>
          </p:cNvSpPr>
          <p:nvPr/>
        </p:nvSpPr>
        <p:spPr>
          <a:xfrm>
            <a:off x="401933" y="168072"/>
            <a:ext cx="7599066" cy="399186"/>
          </a:xfrm>
          <a:prstGeom prst="rect">
            <a:avLst/>
          </a:prstGeom>
        </p:spPr>
        <p:txBody>
          <a:bodyPr vert="horz" lIns="91440" tIns="45720" rIns="91440" bIns="45720" rtlCol="0" anchor="ctr">
            <a:normAutofit fontScale="5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Outline</a:t>
            </a:r>
          </a:p>
        </p:txBody>
      </p:sp>
      <p:sp>
        <p:nvSpPr>
          <p:cNvPr id="5" name="Content Placeholder 2">
            <a:extLst>
              <a:ext uri="{FF2B5EF4-FFF2-40B4-BE49-F238E27FC236}">
                <a16:creationId xmlns:a16="http://schemas.microsoft.com/office/drawing/2014/main" id="{9ADE65E9-FC56-6764-ACA9-DFE977EBB2E9}"/>
              </a:ext>
            </a:extLst>
          </p:cNvPr>
          <p:cNvSpPr txBox="1">
            <a:spLocks/>
          </p:cNvSpPr>
          <p:nvPr/>
        </p:nvSpPr>
        <p:spPr>
          <a:xfrm>
            <a:off x="401933" y="783770"/>
            <a:ext cx="8320035" cy="531223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Repairs for three types of bugs:</a:t>
            </a:r>
          </a:p>
          <a:p>
            <a:pPr marL="585785" lvl="1" indent="-457200">
              <a:spcBef>
                <a:spcPts val="1000"/>
              </a:spcBef>
              <a:buFont typeface="+mj-lt"/>
              <a:buAutoNum type="arabicPeriod"/>
            </a:pPr>
            <a:r>
              <a:rPr lang="en-US" dirty="0"/>
              <a:t>Integer overflow leading to memory corruption. </a:t>
            </a:r>
            <a:endParaRPr lang="en-US" dirty="0">
              <a:solidFill>
                <a:schemeClr val="accent3">
                  <a:lumMod val="75000"/>
                </a:schemeClr>
              </a:solidFill>
            </a:endParaRPr>
          </a:p>
          <a:p>
            <a:pPr marL="858837" lvl="2" indent="-285750">
              <a:buFont typeface="Arial" panose="020B0604020202020204" pitchFamily="34" charset="0"/>
              <a:buChar char="•"/>
            </a:pPr>
            <a:r>
              <a:rPr lang="en-US" sz="2000" dirty="0">
                <a:solidFill>
                  <a:srgbClr val="0070C0"/>
                </a:solidFill>
              </a:rPr>
              <a:t>Static analysis</a:t>
            </a:r>
          </a:p>
          <a:p>
            <a:pPr marL="585785" lvl="1" indent="-457200">
              <a:spcBef>
                <a:spcPts val="1000"/>
              </a:spcBef>
              <a:buFont typeface="+mj-lt"/>
              <a:buAutoNum type="arabicPeriod"/>
            </a:pPr>
            <a:r>
              <a:rPr lang="en-US" dirty="0"/>
              <a:t>Missing memory bounds checks. </a:t>
            </a:r>
            <a:r>
              <a:rPr lang="en-US" dirty="0">
                <a:solidFill>
                  <a:schemeClr val="accent3">
                    <a:lumMod val="75000"/>
                  </a:schemeClr>
                </a:solidFill>
              </a:rPr>
              <a:t> </a:t>
            </a:r>
          </a:p>
          <a:p>
            <a:pPr marL="858837" lvl="2" indent="-285750">
              <a:buFont typeface="Arial" panose="020B0604020202020204" pitchFamily="34" charset="0"/>
              <a:buChar char="•"/>
            </a:pPr>
            <a:r>
              <a:rPr lang="en-US" sz="2000" dirty="0">
                <a:solidFill>
                  <a:srgbClr val="0070C0"/>
                </a:solidFill>
              </a:rPr>
              <a:t>Static analysis and dynamic analysis</a:t>
            </a:r>
          </a:p>
          <a:p>
            <a:pPr marL="585785" lvl="1" indent="-457200">
              <a:spcBef>
                <a:spcPts val="1000"/>
              </a:spcBef>
              <a:buFont typeface="+mj-lt"/>
              <a:buAutoNum type="arabicPeriod"/>
            </a:pPr>
            <a:r>
              <a:rPr lang="en-US" dirty="0"/>
              <a:t>Missing authorization checks in a client-server application.  </a:t>
            </a:r>
          </a:p>
          <a:p>
            <a:pPr marL="858837" lvl="2" indent="-285750">
              <a:buFont typeface="Arial" panose="020B0604020202020204" pitchFamily="34" charset="0"/>
              <a:buChar char="•"/>
            </a:pPr>
            <a:r>
              <a:rPr lang="en-US" sz="2000" dirty="0">
                <a:solidFill>
                  <a:srgbClr val="0070C0"/>
                </a:solidFill>
              </a:rPr>
              <a:t>Heavyweight formal methods</a:t>
            </a:r>
          </a:p>
          <a:p>
            <a:pPr marL="585785" lvl="1" indent="-457200">
              <a:buFont typeface="+mj-lt"/>
              <a:buAutoNum type="arabicPeriod"/>
            </a:pPr>
            <a:endParaRPr lang="en-US" dirty="0"/>
          </a:p>
        </p:txBody>
      </p:sp>
    </p:spTree>
    <p:extLst>
      <p:ext uri="{BB962C8B-B14F-4D97-AF65-F5344CB8AC3E}">
        <p14:creationId xmlns:p14="http://schemas.microsoft.com/office/powerpoint/2010/main" val="1922388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43F25-46E6-E527-11C0-6A4E6F4638DD}"/>
              </a:ext>
            </a:extLst>
          </p:cNvPr>
          <p:cNvSpPr txBox="1">
            <a:spLocks/>
          </p:cNvSpPr>
          <p:nvPr/>
        </p:nvSpPr>
        <p:spPr>
          <a:xfrm>
            <a:off x="0" y="0"/>
            <a:ext cx="9143999" cy="102197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t>Integer Overflow</a:t>
            </a:r>
          </a:p>
        </p:txBody>
      </p:sp>
      <p:sp>
        <p:nvSpPr>
          <p:cNvPr id="5" name="Content Placeholder 2">
            <a:extLst>
              <a:ext uri="{FF2B5EF4-FFF2-40B4-BE49-F238E27FC236}">
                <a16:creationId xmlns:a16="http://schemas.microsoft.com/office/drawing/2014/main" id="{E515EB96-6D42-C25A-8223-DECCB8F8B1EA}"/>
              </a:ext>
            </a:extLst>
          </p:cNvPr>
          <p:cNvSpPr txBox="1">
            <a:spLocks/>
          </p:cNvSpPr>
          <p:nvPr/>
        </p:nvSpPr>
        <p:spPr>
          <a:xfrm>
            <a:off x="401933" y="783770"/>
            <a:ext cx="8320035" cy="531223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500"/>
              </a:spcBef>
            </a:pPr>
            <a:r>
              <a:rPr lang="en-US" sz="2800" dirty="0"/>
              <a:t>Integers in C are represented by a fixed number of bits </a:t>
            </a:r>
            <a:r>
              <a:rPr lang="en-US" sz="2800" i="1" dirty="0"/>
              <a:t>N</a:t>
            </a:r>
            <a:r>
              <a:rPr lang="en-US" sz="2800" dirty="0"/>
              <a:t>.</a:t>
            </a:r>
          </a:p>
          <a:p>
            <a:pPr lvl="1"/>
            <a:r>
              <a:rPr lang="en-US" sz="2400" dirty="0"/>
              <a:t>Overflow occurs when the result cannot fit in </a:t>
            </a:r>
            <a:r>
              <a:rPr lang="en-US" sz="2400" i="1" dirty="0"/>
              <a:t>N</a:t>
            </a:r>
            <a:r>
              <a:rPr lang="en-US" sz="2400" dirty="0"/>
              <a:t> bits.</a:t>
            </a:r>
          </a:p>
          <a:p>
            <a:pPr lvl="1"/>
            <a:r>
              <a:rPr lang="en-US" sz="2400" dirty="0"/>
              <a:t>Modular arithmetic: Only the least significant </a:t>
            </a:r>
            <a:r>
              <a:rPr lang="en-US" sz="2400" i="1" dirty="0"/>
              <a:t>N</a:t>
            </a:r>
            <a:r>
              <a:rPr lang="en-US" sz="2400" dirty="0"/>
              <a:t> bits are kept.</a:t>
            </a:r>
          </a:p>
          <a:p>
            <a:pPr>
              <a:spcBef>
                <a:spcPts val="1500"/>
              </a:spcBef>
            </a:pPr>
            <a:r>
              <a:rPr lang="en-US" sz="2800" dirty="0"/>
              <a:t>How does integer overflow lead to memory corruption?</a:t>
            </a:r>
          </a:p>
          <a:p>
            <a:pPr marL="471476" lvl="1" indent="-342892">
              <a:buFont typeface="+mj-lt"/>
              <a:buAutoNum type="arabicPeriod"/>
            </a:pPr>
            <a:r>
              <a:rPr lang="en-US" dirty="0"/>
              <a:t>Memory allocation: </a:t>
            </a:r>
            <a:r>
              <a:rPr lang="en-US" dirty="0">
                <a:latin typeface="Consolas" panose="020B0609020204030204" pitchFamily="49" charset="0"/>
                <a:cs typeface="Consolas" panose="020B0609020204030204" pitchFamily="49" charset="0"/>
              </a:rPr>
              <a:t>malloc(</a:t>
            </a:r>
            <a:r>
              <a:rPr lang="en-US" dirty="0">
                <a:latin typeface="Consolas" panose="020B0609020204030204" pitchFamily="49" charset="0"/>
                <a:ea typeface="Cambria Math" panose="02040503050406030204" pitchFamily="18" charset="0"/>
                <a:cs typeface="Consolas" panose="020B0609020204030204" pitchFamily="49" charset="0"/>
              </a:rPr>
              <a:t>∙</a:t>
            </a:r>
            <a:r>
              <a:rPr lang="en-US" dirty="0">
                <a:latin typeface="Consolas" panose="020B0609020204030204" pitchFamily="49" charset="0"/>
                <a:cs typeface="Consolas" panose="020B0609020204030204" pitchFamily="49" charset="0"/>
              </a:rPr>
              <a:t>)</a:t>
            </a:r>
            <a:r>
              <a:rPr lang="en-US" dirty="0"/>
              <a:t>.</a:t>
            </a:r>
          </a:p>
          <a:p>
            <a:pPr marL="471476" lvl="1" indent="-342892">
              <a:buFont typeface="+mj-lt"/>
              <a:buAutoNum type="arabicPeriod"/>
            </a:pPr>
            <a:r>
              <a:rPr lang="en-US" dirty="0"/>
              <a:t>Bounds checks for an array.</a:t>
            </a:r>
          </a:p>
          <a:p>
            <a:pPr>
              <a:spcBef>
                <a:spcPts val="1500"/>
              </a:spcBef>
            </a:pPr>
            <a:r>
              <a:rPr lang="en-US" sz="2800" dirty="0"/>
              <a:t>Example: Android </a:t>
            </a:r>
            <a:r>
              <a:rPr lang="en-US" sz="2800" dirty="0" err="1"/>
              <a:t>Stagefright</a:t>
            </a:r>
            <a:r>
              <a:rPr lang="en-US" sz="2800" dirty="0"/>
              <a:t> bugs (July 2015).</a:t>
            </a:r>
          </a:p>
        </p:txBody>
      </p:sp>
    </p:spTree>
    <p:extLst>
      <p:ext uri="{BB962C8B-B14F-4D97-AF65-F5344CB8AC3E}">
        <p14:creationId xmlns:p14="http://schemas.microsoft.com/office/powerpoint/2010/main" val="580620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A77176D-11EF-9AE3-4A65-F02D8183E5F9}"/>
              </a:ext>
            </a:extLst>
          </p:cNvPr>
          <p:cNvSpPr/>
          <p:nvPr/>
        </p:nvSpPr>
        <p:spPr>
          <a:xfrm>
            <a:off x="1705270" y="3431542"/>
            <a:ext cx="4932855" cy="686747"/>
          </a:xfrm>
          <a:prstGeom prst="roundRect">
            <a:avLst/>
          </a:prstGeom>
          <a:solidFill>
            <a:srgbClr val="E1F2FF"/>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F5D4498-89B6-06C3-5462-F781561BDAE3}"/>
              </a:ext>
            </a:extLst>
          </p:cNvPr>
          <p:cNvSpPr>
            <a:spLocks noGrp="1"/>
          </p:cNvSpPr>
          <p:nvPr>
            <p:ph type="title"/>
          </p:nvPr>
        </p:nvSpPr>
        <p:spPr>
          <a:xfrm>
            <a:off x="401933" y="168072"/>
            <a:ext cx="7599066" cy="399186"/>
          </a:xfrm>
        </p:spPr>
        <p:txBody>
          <a:bodyPr>
            <a:normAutofit fontScale="90000"/>
          </a:bodyPr>
          <a:lstStyle/>
          <a:p>
            <a:r>
              <a:rPr lang="en-US" b="1" dirty="0"/>
              <a:t>Experimental Results</a:t>
            </a:r>
          </a:p>
        </p:txBody>
      </p:sp>
      <p:graphicFrame>
        <p:nvGraphicFramePr>
          <p:cNvPr id="6" name="Content Placeholder 6">
            <a:extLst>
              <a:ext uri="{FF2B5EF4-FFF2-40B4-BE49-F238E27FC236}">
                <a16:creationId xmlns:a16="http://schemas.microsoft.com/office/drawing/2014/main" id="{D6603F69-8B25-D87F-710C-EE7F6668DCFA}"/>
              </a:ext>
            </a:extLst>
          </p:cNvPr>
          <p:cNvGraphicFramePr>
            <a:graphicFrameLocks noGrp="1"/>
          </p:cNvGraphicFramePr>
          <p:nvPr>
            <p:ph idx="1"/>
            <p:extLst>
              <p:ext uri="{D42A27DB-BD31-4B8C-83A1-F6EECF244321}">
                <p14:modId xmlns:p14="http://schemas.microsoft.com/office/powerpoint/2010/main" val="1678251599"/>
              </p:ext>
            </p:extLst>
          </p:nvPr>
        </p:nvGraphicFramePr>
        <p:xfrm>
          <a:off x="401638" y="975221"/>
          <a:ext cx="8319558" cy="2126252"/>
        </p:xfrm>
        <a:graphic>
          <a:graphicData uri="http://schemas.openxmlformats.org/drawingml/2006/table">
            <a:tbl>
              <a:tblPr>
                <a:tableStyleId>{5C22544A-7EE6-4342-B048-85BDC9FD1C3A}</a:tableStyleId>
              </a:tblPr>
              <a:tblGrid>
                <a:gridCol w="1124553">
                  <a:extLst>
                    <a:ext uri="{9D8B030D-6E8A-4147-A177-3AD203B41FA5}">
                      <a16:colId xmlns:a16="http://schemas.microsoft.com/office/drawing/2014/main" val="20000"/>
                    </a:ext>
                  </a:extLst>
                </a:gridCol>
                <a:gridCol w="1546259">
                  <a:extLst>
                    <a:ext uri="{9D8B030D-6E8A-4147-A177-3AD203B41FA5}">
                      <a16:colId xmlns:a16="http://schemas.microsoft.com/office/drawing/2014/main" val="20001"/>
                    </a:ext>
                  </a:extLst>
                </a:gridCol>
                <a:gridCol w="1388118">
                  <a:extLst>
                    <a:ext uri="{9D8B030D-6E8A-4147-A177-3AD203B41FA5}">
                      <a16:colId xmlns:a16="http://schemas.microsoft.com/office/drawing/2014/main" val="20002"/>
                    </a:ext>
                  </a:extLst>
                </a:gridCol>
                <a:gridCol w="1391422">
                  <a:extLst>
                    <a:ext uri="{9D8B030D-6E8A-4147-A177-3AD203B41FA5}">
                      <a16:colId xmlns:a16="http://schemas.microsoft.com/office/drawing/2014/main" val="20003"/>
                    </a:ext>
                  </a:extLst>
                </a:gridCol>
                <a:gridCol w="1470468">
                  <a:extLst>
                    <a:ext uri="{9D8B030D-6E8A-4147-A177-3AD203B41FA5}">
                      <a16:colId xmlns:a16="http://schemas.microsoft.com/office/drawing/2014/main" val="20004"/>
                    </a:ext>
                  </a:extLst>
                </a:gridCol>
                <a:gridCol w="1398738">
                  <a:extLst>
                    <a:ext uri="{9D8B030D-6E8A-4147-A177-3AD203B41FA5}">
                      <a16:colId xmlns:a16="http://schemas.microsoft.com/office/drawing/2014/main" val="20005"/>
                    </a:ext>
                  </a:extLst>
                </a:gridCol>
              </a:tblGrid>
              <a:tr h="1014122">
                <a:tc>
                  <a:txBody>
                    <a:bodyPr/>
                    <a:lstStyle/>
                    <a:p>
                      <a:pPr algn="l"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88327" marR="88327" marT="85226" marB="8522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0325" indent="0" algn="l" fontAlgn="b">
                        <a:spcAft>
                          <a:spcPts val="400"/>
                        </a:spcAft>
                      </a:pPr>
                      <a:r>
                        <a:rPr lang="en-US" sz="1800" u="none" strike="noStrike">
                          <a:effectLst/>
                          <a:latin typeface="Arial" panose="020B0604020202020204" pitchFamily="34" charset="0"/>
                          <a:cs typeface="Arial" panose="020B0604020202020204" pitchFamily="34" charset="0"/>
                        </a:rPr>
                        <a:t>Overflows reported</a:t>
                      </a:r>
                    </a:p>
                    <a:p>
                      <a:pPr marL="60325" indent="0" algn="l" fontAlgn="b"/>
                      <a:r>
                        <a:rPr lang="en-US" sz="1800" u="none" strike="noStrike">
                          <a:effectLst/>
                          <a:latin typeface="Arial" panose="020B0604020202020204" pitchFamily="34" charset="0"/>
                          <a:cs typeface="Arial" panose="020B0604020202020204" pitchFamily="34" charset="0"/>
                        </a:rPr>
                        <a:t>by  Kint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88327" marR="88327" marT="85226" marB="8522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2713" indent="0" algn="l" fontAlgn="b"/>
                      <a:r>
                        <a:rPr lang="en-US" sz="1800" u="none" strike="noStrike" dirty="0">
                          <a:effectLst/>
                          <a:latin typeface="Arial" panose="020B0604020202020204" pitchFamily="34" charset="0"/>
                          <a:cs typeface="Arial" panose="020B0604020202020204" pitchFamily="34" charset="0"/>
                        </a:rPr>
                        <a:t>Overflows </a:t>
                      </a:r>
                      <a:r>
                        <a:rPr lang="en-US" sz="1800" u="none" strike="noStrike">
                          <a:effectLst/>
                          <a:latin typeface="Arial" panose="020B0604020202020204" pitchFamily="34" charset="0"/>
                          <a:cs typeface="Arial" panose="020B0604020202020204" pitchFamily="34" charset="0"/>
                        </a:rPr>
                        <a:t>that are</a:t>
                      </a:r>
                    </a:p>
                    <a:p>
                      <a:pPr marL="112713" indent="0" algn="l" fontAlgn="b">
                        <a:spcBef>
                          <a:spcPts val="400"/>
                        </a:spcBef>
                      </a:pPr>
                      <a:r>
                        <a:rPr lang="en-US" sz="1800" i="1" u="none" strike="noStrike">
                          <a:effectLst/>
                          <a:latin typeface="Arial" panose="020B0604020202020204" pitchFamily="34" charset="0"/>
                          <a:cs typeface="Arial" panose="020B0604020202020204" pitchFamily="34" charset="0"/>
                        </a:rPr>
                        <a:t>sensitive</a:t>
                      </a:r>
                      <a:endParaRPr lang="en-US" sz="1800" b="0" i="1" u="none" strike="noStrike" dirty="0">
                        <a:solidFill>
                          <a:srgbClr val="000000"/>
                        </a:solidFill>
                        <a:effectLst/>
                        <a:latin typeface="Arial" panose="020B0604020202020204" pitchFamily="34" charset="0"/>
                        <a:cs typeface="Arial" panose="020B0604020202020204" pitchFamily="34" charset="0"/>
                      </a:endParaRPr>
                    </a:p>
                  </a:txBody>
                  <a:tcPr marL="88327" marR="88327" marT="85226" marB="8522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2713" indent="0" algn="l" fontAlgn="b"/>
                      <a:r>
                        <a:rPr lang="en-US" sz="1800" u="none" strike="noStrike" dirty="0">
                          <a:effectLst/>
                          <a:latin typeface="Arial" panose="020B0604020202020204" pitchFamily="34" charset="0"/>
                          <a:cs typeface="Arial" panose="020B0604020202020204" pitchFamily="34" charset="0"/>
                        </a:rPr>
                        <a:t>Overflows fully repaired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88327" marR="88327" marT="85226" marB="8522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800" u="none" strike="noStrike" dirty="0">
                          <a:effectLst/>
                          <a:latin typeface="Arial" panose="020B0604020202020204" pitchFamily="34" charset="0"/>
                          <a:cs typeface="Arial" panose="020B0604020202020204" pitchFamily="34" charset="0"/>
                        </a:rPr>
                        <a:t>Semi-repair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88327" marR="88327" marT="85226" marB="8522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800" u="none" strike="noStrike" dirty="0">
                          <a:effectLst/>
                          <a:latin typeface="Arial" panose="020B0604020202020204" pitchFamily="34" charset="0"/>
                          <a:cs typeface="Arial" panose="020B0604020202020204" pitchFamily="34" charset="0"/>
                        </a:rPr>
                        <a:t>Unrepaired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88327" marR="88327" marT="85226" marB="8522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3451">
                <a:tc>
                  <a:txBody>
                    <a:bodyPr/>
                    <a:lstStyle/>
                    <a:p>
                      <a:pPr algn="ctr" fontAlgn="b"/>
                      <a:r>
                        <a:rPr lang="en-US" sz="1700" u="none" strike="noStrike">
                          <a:effectLst/>
                          <a:latin typeface="Arial" panose="020B0604020202020204" pitchFamily="34" charset="0"/>
                          <a:cs typeface="Arial" panose="020B0604020202020204" pitchFamily="34" charset="0"/>
                        </a:rPr>
                        <a:t>OpenSSL</a:t>
                      </a:r>
                      <a:endParaRPr lang="en-US" sz="1700" b="0" i="0" u="none" strike="noStrike" dirty="0">
                        <a:solidFill>
                          <a:srgbClr val="000000"/>
                        </a:solidFill>
                        <a:effectLst/>
                        <a:latin typeface="Arial" panose="020B0604020202020204" pitchFamily="34" charset="0"/>
                        <a:cs typeface="Arial" panose="020B0604020202020204" pitchFamily="34" charset="0"/>
                      </a:endParaRPr>
                    </a:p>
                  </a:txBody>
                  <a:tcPr marL="88327" marR="88327" marT="1371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200" u="none" strike="noStrike">
                          <a:effectLst/>
                        </a:rPr>
                        <a:t>969</a:t>
                      </a:r>
                      <a:endParaRPr lang="en-US" sz="2200" b="0" i="0" u="none" strike="noStrike" dirty="0">
                        <a:solidFill>
                          <a:srgbClr val="000000"/>
                        </a:solidFill>
                        <a:effectLst/>
                        <a:latin typeface="Calibri" panose="020F0502020204030204" pitchFamily="34" charset="0"/>
                      </a:endParaRPr>
                    </a:p>
                  </a:txBody>
                  <a:tcPr marL="88327" marR="88327" marT="102870" marB="1028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200" u="none" strike="noStrike">
                          <a:effectLst/>
                        </a:rPr>
                        <a:t>233</a:t>
                      </a:r>
                      <a:endParaRPr lang="en-US" sz="2200" b="0" i="0" u="none" strike="noStrike" dirty="0">
                        <a:solidFill>
                          <a:srgbClr val="000000"/>
                        </a:solidFill>
                        <a:effectLst/>
                        <a:latin typeface="Calibri" panose="020F0502020204030204" pitchFamily="34" charset="0"/>
                      </a:endParaRPr>
                    </a:p>
                  </a:txBody>
                  <a:tcPr marL="88327" marR="88327" marT="102870" marB="1028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200" u="none" strike="noStrike">
                          <a:effectLst/>
                        </a:rPr>
                        <a:t>180</a:t>
                      </a:r>
                      <a:endParaRPr lang="en-US" sz="2200" b="0" i="0" u="none" strike="noStrike" dirty="0">
                        <a:solidFill>
                          <a:srgbClr val="000000"/>
                        </a:solidFill>
                        <a:effectLst/>
                        <a:latin typeface="Calibri" panose="020F0502020204030204" pitchFamily="34" charset="0"/>
                      </a:endParaRPr>
                    </a:p>
                  </a:txBody>
                  <a:tcPr marL="88327" marR="88327" marT="102870" marB="1028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200" u="none" strike="noStrike">
                          <a:effectLst/>
                        </a:rPr>
                        <a:t>28</a:t>
                      </a:r>
                      <a:endParaRPr lang="en-US" sz="2200" b="0" i="0" u="none" strike="noStrike" dirty="0">
                        <a:solidFill>
                          <a:srgbClr val="000000"/>
                        </a:solidFill>
                        <a:effectLst/>
                        <a:latin typeface="Calibri" panose="020F0502020204030204" pitchFamily="34" charset="0"/>
                      </a:endParaRPr>
                    </a:p>
                  </a:txBody>
                  <a:tcPr marL="88327" marR="88327" marT="102870" marB="1028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200" u="none" strike="noStrike">
                          <a:effectLst/>
                        </a:rPr>
                        <a:t>25</a:t>
                      </a:r>
                      <a:endParaRPr lang="en-US" sz="2200" b="0" i="0" u="none" strike="noStrike" dirty="0">
                        <a:solidFill>
                          <a:srgbClr val="000000"/>
                        </a:solidFill>
                        <a:effectLst/>
                        <a:latin typeface="Calibri" panose="020F0502020204030204" pitchFamily="34" charset="0"/>
                      </a:endParaRPr>
                    </a:p>
                  </a:txBody>
                  <a:tcPr marL="88327" marR="88327" marT="102870" marB="1028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83451">
                <a:tc>
                  <a:txBody>
                    <a:bodyPr/>
                    <a:lstStyle/>
                    <a:p>
                      <a:pPr algn="ctr" fontAlgn="b"/>
                      <a:r>
                        <a:rPr lang="en-US" sz="1700" u="none" strike="noStrike" dirty="0">
                          <a:effectLst/>
                          <a:latin typeface="Arial" panose="020B0604020202020204" pitchFamily="34" charset="0"/>
                          <a:cs typeface="Arial" panose="020B0604020202020204" pitchFamily="34" charset="0"/>
                        </a:rPr>
                        <a:t>Jasper</a:t>
                      </a:r>
                      <a:endParaRPr lang="en-US" sz="1700" b="0" i="0" u="none" strike="noStrike" dirty="0">
                        <a:solidFill>
                          <a:srgbClr val="000000"/>
                        </a:solidFill>
                        <a:effectLst/>
                        <a:latin typeface="Arial" panose="020B0604020202020204" pitchFamily="34" charset="0"/>
                        <a:cs typeface="Arial" panose="020B0604020202020204" pitchFamily="34" charset="0"/>
                      </a:endParaRPr>
                    </a:p>
                  </a:txBody>
                  <a:tcPr marL="88327" marR="88327" marT="102870" marB="1028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200" u="none" strike="noStrike" dirty="0">
                          <a:effectLst/>
                        </a:rPr>
                        <a:t>481</a:t>
                      </a:r>
                      <a:endParaRPr lang="en-US" sz="2200" b="0" i="0" u="none" strike="noStrike" dirty="0">
                        <a:solidFill>
                          <a:srgbClr val="000000"/>
                        </a:solidFill>
                        <a:effectLst/>
                        <a:latin typeface="Calibri" panose="020F0502020204030204" pitchFamily="34" charset="0"/>
                      </a:endParaRPr>
                    </a:p>
                  </a:txBody>
                  <a:tcPr marL="88327" marR="88327" marT="102870" marB="1028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200" u="none" strike="noStrike" dirty="0">
                          <a:effectLst/>
                        </a:rPr>
                        <a:t>101</a:t>
                      </a:r>
                      <a:endParaRPr lang="en-US" sz="2200" b="0" i="0" u="none" strike="noStrike" dirty="0">
                        <a:solidFill>
                          <a:srgbClr val="000000"/>
                        </a:solidFill>
                        <a:effectLst/>
                        <a:latin typeface="Calibri" panose="020F0502020204030204" pitchFamily="34" charset="0"/>
                      </a:endParaRPr>
                    </a:p>
                  </a:txBody>
                  <a:tcPr marL="88327" marR="88327" marT="102870" marB="1028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200" u="none" strike="noStrike">
                          <a:effectLst/>
                        </a:rPr>
                        <a:t>  53</a:t>
                      </a:r>
                      <a:endParaRPr lang="en-US" sz="2200" b="0" i="0" u="none" strike="noStrike" dirty="0">
                        <a:solidFill>
                          <a:srgbClr val="000000"/>
                        </a:solidFill>
                        <a:effectLst/>
                        <a:latin typeface="Calibri" panose="020F0502020204030204" pitchFamily="34" charset="0"/>
                      </a:endParaRPr>
                    </a:p>
                  </a:txBody>
                  <a:tcPr marL="88327" marR="88327" marT="102870" marB="1028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200" u="none" strike="noStrike" dirty="0">
                          <a:effectLst/>
                        </a:rPr>
                        <a:t>32</a:t>
                      </a:r>
                      <a:endParaRPr lang="en-US" sz="2200" b="0" i="0" u="none" strike="noStrike" dirty="0">
                        <a:solidFill>
                          <a:srgbClr val="000000"/>
                        </a:solidFill>
                        <a:effectLst/>
                        <a:latin typeface="Calibri" panose="020F0502020204030204" pitchFamily="34" charset="0"/>
                      </a:endParaRPr>
                    </a:p>
                  </a:txBody>
                  <a:tcPr marL="88327" marR="88327" marT="102870" marB="1028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200" u="none" strike="noStrike" dirty="0">
                          <a:effectLst/>
                        </a:rPr>
                        <a:t>16</a:t>
                      </a:r>
                      <a:endParaRPr lang="en-US" sz="2200" b="0" i="0" u="none" strike="noStrike" dirty="0">
                        <a:solidFill>
                          <a:srgbClr val="000000"/>
                        </a:solidFill>
                        <a:effectLst/>
                        <a:latin typeface="Calibri" panose="020F0502020204030204" pitchFamily="34" charset="0"/>
                      </a:endParaRPr>
                    </a:p>
                  </a:txBody>
                  <a:tcPr marL="88327" marR="88327" marT="102870" marB="1028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7" name="Content Placeholder 5">
            <a:extLst>
              <a:ext uri="{FF2B5EF4-FFF2-40B4-BE49-F238E27FC236}">
                <a16:creationId xmlns:a16="http://schemas.microsoft.com/office/drawing/2014/main" id="{C74F32D1-9711-0E7F-3B2A-FFE3C2CB6B33}"/>
              </a:ext>
            </a:extLst>
          </p:cNvPr>
          <p:cNvSpPr txBox="1">
            <a:spLocks/>
          </p:cNvSpPr>
          <p:nvPr/>
        </p:nvSpPr>
        <p:spPr>
          <a:xfrm>
            <a:off x="1787524" y="3509436"/>
            <a:ext cx="5211996" cy="70176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6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700"/>
              </a:spcBef>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2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tx2">
                    <a:lumMod val="75000"/>
                  </a:schemeClr>
                </a:solidFill>
              </a:rPr>
              <a:t>An overflow is </a:t>
            </a:r>
            <a:r>
              <a:rPr lang="en-US" sz="1800" b="1" i="1">
                <a:solidFill>
                  <a:schemeClr val="tx2">
                    <a:lumMod val="75000"/>
                  </a:schemeClr>
                </a:solidFill>
              </a:rPr>
              <a:t>sensitive</a:t>
            </a:r>
            <a:r>
              <a:rPr lang="en-US" sz="1800">
                <a:solidFill>
                  <a:schemeClr val="tx2">
                    <a:lumMod val="75000"/>
                  </a:schemeClr>
                </a:solidFill>
              </a:rPr>
              <a:t> iff </a:t>
            </a:r>
            <a:r>
              <a:rPr lang="en-US" sz="1800" dirty="0">
                <a:solidFill>
                  <a:schemeClr val="tx2">
                    <a:lumMod val="75000"/>
                  </a:schemeClr>
                </a:solidFill>
              </a:rPr>
              <a:t>it involves </a:t>
            </a:r>
            <a:r>
              <a:rPr lang="en-US" sz="1800">
                <a:solidFill>
                  <a:schemeClr val="tx2">
                    <a:lumMod val="75000"/>
                  </a:schemeClr>
                </a:solidFill>
              </a:rPr>
              <a:t>variables associated </a:t>
            </a:r>
            <a:r>
              <a:rPr lang="en-US" sz="1800" dirty="0">
                <a:solidFill>
                  <a:schemeClr val="tx2">
                    <a:lumMod val="75000"/>
                  </a:schemeClr>
                </a:solidFill>
              </a:rPr>
              <a:t>with array indices or </a:t>
            </a:r>
            <a:r>
              <a:rPr lang="en-US" sz="1800">
                <a:solidFill>
                  <a:schemeClr val="tx2">
                    <a:lumMod val="75000"/>
                  </a:schemeClr>
                </a:solidFill>
              </a:rPr>
              <a:t>bounds.</a:t>
            </a:r>
            <a:endParaRPr lang="en-US" sz="1800" dirty="0">
              <a:solidFill>
                <a:schemeClr val="tx2">
                  <a:lumMod val="75000"/>
                </a:schemeClr>
              </a:solidFill>
            </a:endParaRPr>
          </a:p>
        </p:txBody>
      </p:sp>
      <p:sp>
        <p:nvSpPr>
          <p:cNvPr id="8" name="Rectangle 7">
            <a:extLst>
              <a:ext uri="{FF2B5EF4-FFF2-40B4-BE49-F238E27FC236}">
                <a16:creationId xmlns:a16="http://schemas.microsoft.com/office/drawing/2014/main" id="{3C878CEA-FE70-39B2-B51E-E9B64D05A964}"/>
              </a:ext>
            </a:extLst>
          </p:cNvPr>
          <p:cNvSpPr/>
          <p:nvPr/>
        </p:nvSpPr>
        <p:spPr>
          <a:xfrm>
            <a:off x="672404" y="2297819"/>
            <a:ext cx="596317" cy="207749"/>
          </a:xfrm>
          <a:prstGeom prst="rect">
            <a:avLst/>
          </a:prstGeom>
          <a:noFill/>
        </p:spPr>
        <p:txBody>
          <a:bodyPr wrap="none" lIns="0" tIns="0" rIns="0" bIns="0">
            <a:spAutoFit/>
          </a:bodyPr>
          <a:lstStyle/>
          <a:p>
            <a:r>
              <a:rPr lang="en-US" sz="1350">
                <a:latin typeface="Arial" panose="020B0604020202020204" pitchFamily="34" charset="0"/>
                <a:cs typeface="Arial" panose="020B0604020202020204" pitchFamily="34" charset="0"/>
              </a:rPr>
              <a:t>(1.0.2g)</a:t>
            </a:r>
          </a:p>
        </p:txBody>
      </p:sp>
      <p:sp>
        <p:nvSpPr>
          <p:cNvPr id="9" name="TextBox 8">
            <a:extLst>
              <a:ext uri="{FF2B5EF4-FFF2-40B4-BE49-F238E27FC236}">
                <a16:creationId xmlns:a16="http://schemas.microsoft.com/office/drawing/2014/main" id="{C2FCE0F2-F73A-5719-55F7-AD9C71E5D6BE}"/>
              </a:ext>
            </a:extLst>
          </p:cNvPr>
          <p:cNvSpPr txBox="1"/>
          <p:nvPr/>
        </p:nvSpPr>
        <p:spPr>
          <a:xfrm>
            <a:off x="4330700" y="507661"/>
            <a:ext cx="2881943" cy="369332"/>
          </a:xfrm>
          <a:prstGeom prst="rect">
            <a:avLst/>
          </a:prstGeom>
          <a:noFill/>
        </p:spPr>
        <p:txBody>
          <a:bodyPr wrap="none" rtlCol="0">
            <a:spAutoFit/>
          </a:bodyPr>
          <a:lstStyle/>
          <a:p>
            <a:r>
              <a:rPr lang="en-US">
                <a:solidFill>
                  <a:schemeClr val="accent2">
                    <a:lumMod val="75000"/>
                  </a:schemeClr>
                </a:solidFill>
                <a:latin typeface="Arial" panose="020B0604020202020204" pitchFamily="34" charset="0"/>
                <a:cs typeface="Arial" panose="020B0604020202020204" pitchFamily="34" charset="0"/>
              </a:rPr>
              <a:t>Xi Wang et al., OSDI 2012</a:t>
            </a:r>
          </a:p>
        </p:txBody>
      </p:sp>
      <p:sp>
        <p:nvSpPr>
          <p:cNvPr id="10" name="Rounded Rectangle 9">
            <a:extLst>
              <a:ext uri="{FF2B5EF4-FFF2-40B4-BE49-F238E27FC236}">
                <a16:creationId xmlns:a16="http://schemas.microsoft.com/office/drawing/2014/main" id="{E2648AF7-D04A-10CF-34BD-F87CB2A4EA27}"/>
              </a:ext>
            </a:extLst>
          </p:cNvPr>
          <p:cNvSpPr/>
          <p:nvPr/>
        </p:nvSpPr>
        <p:spPr>
          <a:xfrm>
            <a:off x="1980145" y="1633357"/>
            <a:ext cx="537472" cy="335046"/>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56244B83-C58D-3D01-E1AA-F98F10C42D92}"/>
              </a:ext>
            </a:extLst>
          </p:cNvPr>
          <p:cNvSpPr/>
          <p:nvPr/>
        </p:nvSpPr>
        <p:spPr>
          <a:xfrm>
            <a:off x="2520950" y="682274"/>
            <a:ext cx="1809750" cy="1062037"/>
          </a:xfrm>
          <a:custGeom>
            <a:avLst/>
            <a:gdLst>
              <a:gd name="connsiteX0" fmla="*/ 1809750 w 1809750"/>
              <a:gd name="connsiteY0" fmla="*/ 195 h 1079695"/>
              <a:gd name="connsiteX1" fmla="*/ 755650 w 1809750"/>
              <a:gd name="connsiteY1" fmla="*/ 120845 h 1079695"/>
              <a:gd name="connsiteX2" fmla="*/ 450850 w 1809750"/>
              <a:gd name="connsiteY2" fmla="*/ 736795 h 1079695"/>
              <a:gd name="connsiteX3" fmla="*/ 0 w 1809750"/>
              <a:gd name="connsiteY3" fmla="*/ 1079695 h 1079695"/>
              <a:gd name="connsiteX0" fmla="*/ 1809750 w 1809750"/>
              <a:gd name="connsiteY0" fmla="*/ 195 h 1079695"/>
              <a:gd name="connsiteX1" fmla="*/ 603250 w 1809750"/>
              <a:gd name="connsiteY1" fmla="*/ 120845 h 1079695"/>
              <a:gd name="connsiteX2" fmla="*/ 450850 w 1809750"/>
              <a:gd name="connsiteY2" fmla="*/ 736795 h 1079695"/>
              <a:gd name="connsiteX3" fmla="*/ 0 w 1809750"/>
              <a:gd name="connsiteY3" fmla="*/ 1079695 h 1079695"/>
              <a:gd name="connsiteX0" fmla="*/ 1809750 w 1809750"/>
              <a:gd name="connsiteY0" fmla="*/ 3212 h 1082712"/>
              <a:gd name="connsiteX1" fmla="*/ 603250 w 1809750"/>
              <a:gd name="connsiteY1" fmla="*/ 123862 h 1082712"/>
              <a:gd name="connsiteX2" fmla="*/ 311150 w 1809750"/>
              <a:gd name="connsiteY2" fmla="*/ 917612 h 1082712"/>
              <a:gd name="connsiteX3" fmla="*/ 0 w 1809750"/>
              <a:gd name="connsiteY3" fmla="*/ 1082712 h 1082712"/>
              <a:gd name="connsiteX0" fmla="*/ 1809750 w 1809750"/>
              <a:gd name="connsiteY0" fmla="*/ 3212 h 1082712"/>
              <a:gd name="connsiteX1" fmla="*/ 603250 w 1809750"/>
              <a:gd name="connsiteY1" fmla="*/ 123862 h 1082712"/>
              <a:gd name="connsiteX2" fmla="*/ 311150 w 1809750"/>
              <a:gd name="connsiteY2" fmla="*/ 917612 h 1082712"/>
              <a:gd name="connsiteX3" fmla="*/ 0 w 1809750"/>
              <a:gd name="connsiteY3" fmla="*/ 1082712 h 1082712"/>
              <a:gd name="connsiteX0" fmla="*/ 1809750 w 1809750"/>
              <a:gd name="connsiteY0" fmla="*/ 1554 h 1081054"/>
              <a:gd name="connsiteX1" fmla="*/ 603250 w 1809750"/>
              <a:gd name="connsiteY1" fmla="*/ 122204 h 1081054"/>
              <a:gd name="connsiteX2" fmla="*/ 330200 w 1809750"/>
              <a:gd name="connsiteY2" fmla="*/ 852454 h 1081054"/>
              <a:gd name="connsiteX3" fmla="*/ 0 w 1809750"/>
              <a:gd name="connsiteY3" fmla="*/ 1081054 h 1081054"/>
            </a:gdLst>
            <a:ahLst/>
            <a:cxnLst>
              <a:cxn ang="0">
                <a:pos x="connsiteX0" y="connsiteY0"/>
              </a:cxn>
              <a:cxn ang="0">
                <a:pos x="connsiteX1" y="connsiteY1"/>
              </a:cxn>
              <a:cxn ang="0">
                <a:pos x="connsiteX2" y="connsiteY2"/>
              </a:cxn>
              <a:cxn ang="0">
                <a:pos x="connsiteX3" y="connsiteY3"/>
              </a:cxn>
            </a:cxnLst>
            <a:rect l="l" t="t" r="r" b="b"/>
            <a:pathLst>
              <a:path w="1809750" h="1081054">
                <a:moveTo>
                  <a:pt x="1809750" y="1554"/>
                </a:moveTo>
                <a:cubicBezTo>
                  <a:pt x="1395941" y="495"/>
                  <a:pt x="849842" y="-19613"/>
                  <a:pt x="603250" y="122204"/>
                </a:cubicBezTo>
                <a:cubicBezTo>
                  <a:pt x="356658" y="264021"/>
                  <a:pt x="494242" y="686296"/>
                  <a:pt x="330200" y="852454"/>
                </a:cubicBezTo>
                <a:cubicBezTo>
                  <a:pt x="166158" y="1018612"/>
                  <a:pt x="162454" y="989508"/>
                  <a:pt x="0" y="1081054"/>
                </a:cubicBezTo>
              </a:path>
            </a:pathLst>
          </a:custGeom>
          <a:noFill/>
          <a:ln w="38100">
            <a:solidFill>
              <a:schemeClr val="accent4">
                <a:lumMod val="60000"/>
                <a:lumOff val="40000"/>
              </a:schemeClr>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800E9F6-335A-DA30-C541-104CE0E37E99}"/>
              </a:ext>
            </a:extLst>
          </p:cNvPr>
          <p:cNvSpPr/>
          <p:nvPr/>
        </p:nvSpPr>
        <p:spPr>
          <a:xfrm>
            <a:off x="3185063" y="1633357"/>
            <a:ext cx="1044910" cy="335046"/>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5">
            <a:extLst>
              <a:ext uri="{FF2B5EF4-FFF2-40B4-BE49-F238E27FC236}">
                <a16:creationId xmlns:a16="http://schemas.microsoft.com/office/drawing/2014/main" id="{D81A5060-D950-EC68-40CA-8EDFF041496C}"/>
              </a:ext>
            </a:extLst>
          </p:cNvPr>
          <p:cNvSpPr txBox="1">
            <a:spLocks/>
          </p:cNvSpPr>
          <p:nvPr/>
        </p:nvSpPr>
        <p:spPr>
          <a:xfrm>
            <a:off x="401639" y="4372806"/>
            <a:ext cx="8342314" cy="1742244"/>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6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700"/>
              </a:spcBef>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2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Some of the ‘repairs’ are actually false positives (i.e., operation never overflows). Then our ‘repair’ just adds a little overhead.</a:t>
            </a:r>
            <a:r>
              <a:rPr lang="en-US" sz="1800" b="1" dirty="0">
                <a:solidFill>
                  <a:srgbClr val="0070C0"/>
                </a:solidFill>
              </a:rPr>
              <a:t> It never breaks working code.</a:t>
            </a:r>
            <a:endParaRPr lang="en-US" sz="1800" dirty="0"/>
          </a:p>
          <a:p>
            <a:r>
              <a:rPr lang="en-US" sz="1800" dirty="0"/>
              <a:t>Others are known vulnerabilities with CVEs and patches.</a:t>
            </a:r>
          </a:p>
        </p:txBody>
      </p:sp>
      <p:cxnSp>
        <p:nvCxnSpPr>
          <p:cNvPr id="14" name="Straight Arrow Connector 13">
            <a:extLst>
              <a:ext uri="{FF2B5EF4-FFF2-40B4-BE49-F238E27FC236}">
                <a16:creationId xmlns:a16="http://schemas.microsoft.com/office/drawing/2014/main" id="{70558C99-D1C7-E49C-BDAD-C884E57286ED}"/>
              </a:ext>
            </a:extLst>
          </p:cNvPr>
          <p:cNvCxnSpPr/>
          <p:nvPr/>
        </p:nvCxnSpPr>
        <p:spPr>
          <a:xfrm>
            <a:off x="3350473" y="1968403"/>
            <a:ext cx="0" cy="1426017"/>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745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9E503-5E49-B269-AEF3-8B436319FF6F}"/>
              </a:ext>
            </a:extLst>
          </p:cNvPr>
          <p:cNvSpPr>
            <a:spLocks noGrp="1"/>
          </p:cNvSpPr>
          <p:nvPr>
            <p:ph type="title"/>
          </p:nvPr>
        </p:nvSpPr>
        <p:spPr>
          <a:xfrm>
            <a:off x="401933" y="168072"/>
            <a:ext cx="7599066" cy="399186"/>
          </a:xfrm>
        </p:spPr>
        <p:txBody>
          <a:bodyPr>
            <a:normAutofit fontScale="90000"/>
          </a:bodyPr>
          <a:lstStyle/>
          <a:p>
            <a:r>
              <a:rPr lang="en-US" b="1" dirty="0"/>
              <a:t>Repair Strategy</a:t>
            </a:r>
          </a:p>
        </p:txBody>
      </p:sp>
      <p:sp>
        <p:nvSpPr>
          <p:cNvPr id="5" name="Content Placeholder 2">
            <a:extLst>
              <a:ext uri="{FF2B5EF4-FFF2-40B4-BE49-F238E27FC236}">
                <a16:creationId xmlns:a16="http://schemas.microsoft.com/office/drawing/2014/main" id="{43AD3958-F4AF-F472-CCC7-C78E84F57E03}"/>
              </a:ext>
            </a:extLst>
          </p:cNvPr>
          <p:cNvSpPr>
            <a:spLocks noGrp="1"/>
          </p:cNvSpPr>
          <p:nvPr>
            <p:ph idx="1"/>
          </p:nvPr>
        </p:nvSpPr>
        <p:spPr>
          <a:xfrm>
            <a:off x="401933" y="783770"/>
            <a:ext cx="8320035" cy="5312235"/>
          </a:xfrm>
        </p:spPr>
        <p:txBody>
          <a:bodyPr>
            <a:normAutofit lnSpcReduction="10000"/>
          </a:bodyPr>
          <a:lstStyle/>
          <a:p>
            <a:r>
              <a:rPr lang="en-US" sz="2000"/>
              <a:t>Inferred specification: </a:t>
            </a:r>
            <a:r>
              <a:rPr lang="en-US" sz="2000" b="1" dirty="0">
                <a:solidFill>
                  <a:srgbClr val="0070C0"/>
                </a:solidFill>
              </a:rPr>
              <a:t>inequality comparisons</a:t>
            </a:r>
            <a:r>
              <a:rPr lang="en-US" sz="2000" dirty="0"/>
              <a:t> involving array indices or bounds should behave </a:t>
            </a:r>
            <a:r>
              <a:rPr lang="en-US" sz="2000"/>
              <a:t>as in </a:t>
            </a:r>
            <a:r>
              <a:rPr lang="en-US" sz="2000" dirty="0"/>
              <a:t>normal arithmetic (not modular </a:t>
            </a:r>
            <a:r>
              <a:rPr lang="en-US" sz="2000"/>
              <a:t>arithmetic).</a:t>
            </a:r>
            <a:endParaRPr lang="en-US" sz="2000" dirty="0"/>
          </a:p>
          <a:p>
            <a:pPr lvl="1"/>
            <a:r>
              <a:rPr lang="en-US" sz="1800"/>
              <a:t>Includes </a:t>
            </a:r>
            <a:r>
              <a:rPr lang="en-US" sz="1800">
                <a:latin typeface="Consolas" panose="020B0609020204030204" pitchFamily="49" charset="0"/>
                <a:cs typeface="Consolas" panose="020B0609020204030204" pitchFamily="49" charset="0"/>
              </a:rPr>
              <a:t>malloc</a:t>
            </a:r>
            <a:r>
              <a:rPr lang="en-US" sz="1800"/>
              <a:t>.</a:t>
            </a:r>
            <a:endParaRPr lang="en-US" sz="1800" dirty="0"/>
          </a:p>
          <a:p>
            <a:pPr lvl="1"/>
            <a:r>
              <a:rPr lang="en-US" sz="1800" dirty="0"/>
              <a:t>Excludes crypto and </a:t>
            </a:r>
            <a:r>
              <a:rPr lang="en-US" sz="1800"/>
              <a:t>hashing functions.</a:t>
            </a:r>
          </a:p>
          <a:p>
            <a:pPr lvl="2"/>
            <a:r>
              <a:rPr lang="en-US" sz="1600" spc="200"/>
              <a:t>“</a:t>
            </a:r>
            <a:r>
              <a:rPr lang="en-US" sz="1600" spc="200">
                <a:latin typeface="Consolas" panose="020B0609020204030204" pitchFamily="49" charset="0"/>
                <a:cs typeface="Consolas" panose="020B0609020204030204" pitchFamily="49" charset="0"/>
              </a:rPr>
              <a:t>%</a:t>
            </a:r>
            <a:r>
              <a:rPr lang="en-US" sz="1600"/>
              <a:t>” operator does not propagate sensitivity.</a:t>
            </a:r>
            <a:endParaRPr lang="en-US" sz="1600" dirty="0"/>
          </a:p>
          <a:p>
            <a:pPr>
              <a:spcBef>
                <a:spcPts val="1350"/>
              </a:spcBef>
            </a:pPr>
            <a:r>
              <a:rPr lang="en-US" sz="1800" dirty="0"/>
              <a:t>Repair</a:t>
            </a:r>
            <a:r>
              <a:rPr lang="en-US" sz="1800"/>
              <a:t>: General case is intractable (with bounded memory).</a:t>
            </a:r>
          </a:p>
          <a:p>
            <a:r>
              <a:rPr lang="en-US" sz="1800"/>
              <a:t>Special case that we handle: non-negative </a:t>
            </a:r>
            <a:r>
              <a:rPr lang="en-US" sz="1800" dirty="0"/>
              <a:t>integers with only addition or </a:t>
            </a:r>
            <a:r>
              <a:rPr lang="en-US" sz="1800"/>
              <a:t>multiplication (</a:t>
            </a:r>
            <a:r>
              <a:rPr lang="en-US" sz="1800" dirty="0"/>
              <a:t>no subtraction or </a:t>
            </a:r>
            <a:r>
              <a:rPr lang="en-US" sz="1800"/>
              <a:t>division).</a:t>
            </a:r>
          </a:p>
          <a:p>
            <a:pPr lvl="1">
              <a:spcBef>
                <a:spcPts val="900"/>
              </a:spcBef>
            </a:pPr>
            <a:r>
              <a:rPr lang="en-US" sz="1800"/>
              <a:t>The </a:t>
            </a:r>
            <a:r>
              <a:rPr lang="en-US" sz="1800" dirty="0"/>
              <a:t>value is monotonically non-decreasing (except for multiplication by zero).</a:t>
            </a:r>
          </a:p>
          <a:p>
            <a:pPr lvl="1">
              <a:spcBef>
                <a:spcPts val="900"/>
              </a:spcBef>
            </a:pPr>
            <a:r>
              <a:rPr lang="en-US" sz="1800"/>
              <a:t>Normal </a:t>
            </a:r>
            <a:r>
              <a:rPr lang="en-US" sz="1800" dirty="0"/>
              <a:t>arithmetic can be emulated using </a:t>
            </a:r>
            <a:r>
              <a:rPr lang="en-US" sz="2000" b="1" dirty="0">
                <a:solidFill>
                  <a:srgbClr val="0070C0"/>
                </a:solidFill>
              </a:rPr>
              <a:t>saturation arithmetic</a:t>
            </a:r>
            <a:r>
              <a:rPr lang="en-US" sz="1800" b="1" dirty="0"/>
              <a:t>:</a:t>
            </a:r>
          </a:p>
          <a:p>
            <a:pPr lvl="2">
              <a:spcBef>
                <a:spcPts val="600"/>
              </a:spcBef>
            </a:pPr>
            <a:r>
              <a:rPr lang="en-US" dirty="0"/>
              <a:t>Replace an overflowed value </a:t>
            </a:r>
            <a:r>
              <a:rPr lang="en-US"/>
              <a:t>with greatest representable value (</a:t>
            </a:r>
            <a:r>
              <a:rPr lang="en-US">
                <a:latin typeface="Consolas" panose="020B0609020204030204" pitchFamily="49" charset="0"/>
                <a:cs typeface="Consolas" panose="020B0609020204030204" pitchFamily="49" charset="0"/>
              </a:rPr>
              <a:t>SIZE_MAX</a:t>
            </a:r>
            <a:r>
              <a:rPr lang="en-US"/>
              <a:t>).</a:t>
            </a:r>
            <a:endParaRPr lang="en-US" dirty="0"/>
          </a:p>
          <a:p>
            <a:pPr lvl="1">
              <a:spcBef>
                <a:spcPts val="900"/>
              </a:spcBef>
            </a:pPr>
            <a:r>
              <a:rPr lang="en-US" sz="1800"/>
              <a:t>Assumes all values in calculation are of the same type.</a:t>
            </a:r>
          </a:p>
          <a:p>
            <a:pPr lvl="2">
              <a:spcBef>
                <a:spcPts val="900"/>
              </a:spcBef>
            </a:pPr>
            <a:r>
              <a:rPr lang="en-US"/>
              <a:t>Memory-related integers should be of type </a:t>
            </a:r>
            <a:r>
              <a:rPr lang="en-US">
                <a:latin typeface="Consolas" panose="020B0609020204030204" pitchFamily="49" charset="0"/>
                <a:cs typeface="Consolas" panose="020B0609020204030204" pitchFamily="49" charset="0"/>
              </a:rPr>
              <a:t>size_t</a:t>
            </a:r>
            <a:r>
              <a:rPr lang="en-US"/>
              <a:t>; promote up if smaller.</a:t>
            </a:r>
            <a:endParaRPr lang="en-US" dirty="0"/>
          </a:p>
        </p:txBody>
      </p:sp>
    </p:spTree>
    <p:extLst>
      <p:ext uri="{BB962C8B-B14F-4D97-AF65-F5344CB8AC3E}">
        <p14:creationId xmlns:p14="http://schemas.microsoft.com/office/powerpoint/2010/main" val="2911566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oup of men looking at a robot&#10;&#10;AI-generated content may be incorrect.">
            <a:extLst>
              <a:ext uri="{FF2B5EF4-FFF2-40B4-BE49-F238E27FC236}">
                <a16:creationId xmlns:a16="http://schemas.microsoft.com/office/drawing/2014/main" id="{65FE1751-E6D2-59F7-305A-E4B6D85B8E46}"/>
              </a:ext>
            </a:extLst>
          </p:cNvPr>
          <p:cNvPicPr>
            <a:picLocks noGrp="1" noChangeAspect="1"/>
          </p:cNvPicPr>
          <p:nvPr>
            <p:ph idx="1"/>
          </p:nvPr>
        </p:nvPicPr>
        <p:blipFill>
          <a:blip r:embed="rId2"/>
          <a:srcRect r="11649" b="-2"/>
          <a:stretch>
            <a:fillRect/>
          </a:stretch>
        </p:blipFill>
        <p:spPr>
          <a:xfrm>
            <a:off x="20" y="1282"/>
            <a:ext cx="9143980" cy="6856718"/>
          </a:xfrm>
          <a:prstGeom prst="rect">
            <a:avLst/>
          </a:prstGeom>
        </p:spPr>
      </p:pic>
    </p:spTree>
    <p:extLst>
      <p:ext uri="{BB962C8B-B14F-4D97-AF65-F5344CB8AC3E}">
        <p14:creationId xmlns:p14="http://schemas.microsoft.com/office/powerpoint/2010/main" val="2723440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156E7A-8BBD-420C-7DD0-A8926E607519}"/>
              </a:ext>
            </a:extLst>
          </p:cNvPr>
          <p:cNvSpPr>
            <a:spLocks noGrp="1"/>
          </p:cNvSpPr>
          <p:nvPr>
            <p:ph type="title"/>
          </p:nvPr>
        </p:nvSpPr>
        <p:spPr>
          <a:xfrm>
            <a:off x="0" y="383065"/>
            <a:ext cx="9143999" cy="399186"/>
          </a:xfrm>
        </p:spPr>
        <p:txBody>
          <a:bodyPr>
            <a:normAutofit fontScale="90000"/>
          </a:bodyPr>
          <a:lstStyle/>
          <a:p>
            <a:r>
              <a:rPr lang="en-US" dirty="0"/>
              <a:t>Arithmetic for Checking Bounds of an Array</a:t>
            </a:r>
          </a:p>
        </p:txBody>
      </p:sp>
      <p:sp>
        <p:nvSpPr>
          <p:cNvPr id="5" name="Content Placeholder 2">
            <a:extLst>
              <a:ext uri="{FF2B5EF4-FFF2-40B4-BE49-F238E27FC236}">
                <a16:creationId xmlns:a16="http://schemas.microsoft.com/office/drawing/2014/main" id="{122AD31C-2709-9D0A-DA44-26B260AE8EF1}"/>
              </a:ext>
            </a:extLst>
          </p:cNvPr>
          <p:cNvSpPr>
            <a:spLocks noGrp="1"/>
          </p:cNvSpPr>
          <p:nvPr>
            <p:ph idx="1"/>
          </p:nvPr>
        </p:nvSpPr>
        <p:spPr>
          <a:xfrm>
            <a:off x="348147" y="1025087"/>
            <a:ext cx="8433567" cy="1415301"/>
          </a:xfrm>
        </p:spPr>
        <p:txBody>
          <a:bodyPr>
            <a:noAutofit/>
          </a:bodyPr>
          <a:lstStyle/>
          <a:p>
            <a:r>
              <a:rPr lang="en-US" dirty="0"/>
              <a:t>Example: copy </a:t>
            </a:r>
            <a:r>
              <a:rPr lang="en-US" i="1" dirty="0">
                <a:solidFill>
                  <a:srgbClr val="0028FF"/>
                </a:solidFill>
                <a:latin typeface="Consolas" panose="020B0609020204030204" pitchFamily="49" charset="0"/>
                <a:cs typeface="Consolas" panose="020B0609020204030204" pitchFamily="49" charset="0"/>
              </a:rPr>
              <a:t>n</a:t>
            </a:r>
            <a:r>
              <a:rPr lang="en-US" dirty="0"/>
              <a:t> bytes from </a:t>
            </a:r>
            <a:r>
              <a:rPr lang="en-US" i="1" dirty="0">
                <a:latin typeface="Consolas" panose="020B0609020204030204" pitchFamily="49" charset="0"/>
                <a:cs typeface="Consolas" panose="020B0609020204030204" pitchFamily="49" charset="0"/>
              </a:rPr>
              <a:t>src</a:t>
            </a:r>
            <a:r>
              <a:rPr lang="en-US" dirty="0"/>
              <a:t> to </a:t>
            </a:r>
            <a:r>
              <a:rPr lang="en-US" i="1" dirty="0">
                <a:latin typeface="Consolas" panose="020B0609020204030204" pitchFamily="49" charset="0"/>
                <a:cs typeface="Consolas" panose="020B0609020204030204" pitchFamily="49" charset="0"/>
              </a:rPr>
              <a:t>dest</a:t>
            </a:r>
            <a:r>
              <a:rPr lang="en-US" dirty="0"/>
              <a:t>, </a:t>
            </a:r>
            <a:br>
              <a:rPr lang="en-US" dirty="0"/>
            </a:br>
            <a:r>
              <a:rPr lang="en-US" dirty="0"/>
              <a:t>starting at index </a:t>
            </a:r>
            <a:r>
              <a:rPr lang="en-US" i="1" dirty="0">
                <a:solidFill>
                  <a:srgbClr val="0028FF"/>
                </a:solidFill>
                <a:latin typeface="Consolas" panose="020B0609020204030204" pitchFamily="49" charset="0"/>
                <a:cs typeface="Consolas" panose="020B0609020204030204" pitchFamily="49" charset="0"/>
              </a:rPr>
              <a:t>start</a:t>
            </a:r>
            <a:r>
              <a:rPr lang="en-US" dirty="0">
                <a:solidFill>
                  <a:srgbClr val="0028FF"/>
                </a:solidFill>
              </a:rPr>
              <a:t> </a:t>
            </a:r>
            <a:r>
              <a:rPr lang="en-US" dirty="0"/>
              <a:t>of </a:t>
            </a:r>
            <a:r>
              <a:rPr lang="en-US" i="1" dirty="0">
                <a:latin typeface="Consolas" panose="020B0609020204030204" pitchFamily="49" charset="0"/>
                <a:cs typeface="Consolas" panose="020B0609020204030204" pitchFamily="49" charset="0"/>
              </a:rPr>
              <a:t>dest.</a:t>
            </a:r>
            <a:endParaRPr lang="en-US" dirty="0"/>
          </a:p>
        </p:txBody>
      </p:sp>
      <p:sp>
        <p:nvSpPr>
          <p:cNvPr id="6" name="Content Placeholder 2">
            <a:extLst>
              <a:ext uri="{FF2B5EF4-FFF2-40B4-BE49-F238E27FC236}">
                <a16:creationId xmlns:a16="http://schemas.microsoft.com/office/drawing/2014/main" id="{12A27E98-EC74-E7C0-51A1-0382344178FB}"/>
              </a:ext>
            </a:extLst>
          </p:cNvPr>
          <p:cNvSpPr txBox="1">
            <a:spLocks/>
          </p:cNvSpPr>
          <p:nvPr/>
        </p:nvSpPr>
        <p:spPr>
          <a:xfrm>
            <a:off x="348147" y="2652260"/>
            <a:ext cx="4360208" cy="1553479"/>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6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2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750"/>
              </a:spcBef>
              <a:buNone/>
            </a:pPr>
            <a:r>
              <a:rPr lang="en-US" sz="1950" dirty="0">
                <a:latin typeface="Consolas" panose="020B0609020204030204" pitchFamily="49" charset="0"/>
                <a:cs typeface="Consolas" panose="020B0609020204030204" pitchFamily="49" charset="0"/>
              </a:rPr>
              <a:t>if (</a:t>
            </a:r>
            <a:r>
              <a:rPr lang="en-US" sz="1950" b="1" dirty="0">
                <a:solidFill>
                  <a:srgbClr val="C00000"/>
                </a:solidFill>
                <a:latin typeface="Consolas" panose="020B0609020204030204" pitchFamily="49" charset="0"/>
                <a:cs typeface="Consolas" panose="020B0609020204030204" pitchFamily="49" charset="0"/>
              </a:rPr>
              <a:t>start + n</a:t>
            </a:r>
            <a:r>
              <a:rPr lang="en-US" sz="1950" dirty="0">
                <a:latin typeface="Consolas" panose="020B0609020204030204" pitchFamily="49" charset="0"/>
                <a:cs typeface="Consolas" panose="020B0609020204030204" pitchFamily="49" charset="0"/>
              </a:rPr>
              <a:t> &lt;= dest_size) {</a:t>
            </a:r>
            <a:br>
              <a:rPr lang="en-US" sz="1950" dirty="0">
                <a:latin typeface="Consolas" panose="020B0609020204030204" pitchFamily="49" charset="0"/>
                <a:cs typeface="Consolas" panose="020B0609020204030204" pitchFamily="49" charset="0"/>
              </a:rPr>
            </a:br>
            <a:r>
              <a:rPr lang="en-US" sz="1950" dirty="0">
                <a:latin typeface="Consolas" panose="020B0609020204030204" pitchFamily="49" charset="0"/>
                <a:cs typeface="Consolas" panose="020B0609020204030204" pitchFamily="49" charset="0"/>
              </a:rPr>
              <a:t>  memcpy(&amp;dest[start], src, n);</a:t>
            </a:r>
            <a:br>
              <a:rPr lang="en-US" sz="1950" dirty="0">
                <a:latin typeface="Consolas" panose="020B0609020204030204" pitchFamily="49" charset="0"/>
                <a:cs typeface="Consolas" panose="020B0609020204030204" pitchFamily="49" charset="0"/>
              </a:rPr>
            </a:br>
            <a:r>
              <a:rPr lang="en-US" sz="1950" dirty="0">
                <a:latin typeface="Consolas" panose="020B0609020204030204" pitchFamily="49" charset="0"/>
                <a:cs typeface="Consolas" panose="020B0609020204030204" pitchFamily="49" charset="0"/>
              </a:rPr>
              <a:t>} else {</a:t>
            </a:r>
            <a:br>
              <a:rPr lang="en-US" sz="1950" dirty="0">
                <a:latin typeface="Consolas" panose="020B0609020204030204" pitchFamily="49" charset="0"/>
                <a:cs typeface="Consolas" panose="020B0609020204030204" pitchFamily="49" charset="0"/>
              </a:rPr>
            </a:br>
            <a:r>
              <a:rPr lang="en-US" sz="1950" dirty="0">
                <a:latin typeface="Consolas" panose="020B0609020204030204" pitchFamily="49" charset="0"/>
                <a:cs typeface="Consolas" panose="020B0609020204030204" pitchFamily="49" charset="0"/>
              </a:rPr>
              <a:t>  return -EINVAL;</a:t>
            </a:r>
            <a:br>
              <a:rPr lang="en-US" sz="1950" dirty="0">
                <a:latin typeface="Consolas" panose="020B0609020204030204" pitchFamily="49" charset="0"/>
                <a:cs typeface="Consolas" panose="020B0609020204030204" pitchFamily="49" charset="0"/>
              </a:rPr>
            </a:br>
            <a:r>
              <a:rPr lang="en-US" sz="1950" dirty="0">
                <a:latin typeface="Consolas" panose="020B0609020204030204" pitchFamily="49" charset="0"/>
                <a:cs typeface="Consolas" panose="020B0609020204030204" pitchFamily="49" charset="0"/>
              </a:rPr>
              <a:t>}</a:t>
            </a:r>
            <a:endParaRPr lang="en-US" sz="1950" dirty="0"/>
          </a:p>
        </p:txBody>
      </p:sp>
      <p:sp>
        <p:nvSpPr>
          <p:cNvPr id="7" name="Right Brace 6">
            <a:extLst>
              <a:ext uri="{FF2B5EF4-FFF2-40B4-BE49-F238E27FC236}">
                <a16:creationId xmlns:a16="http://schemas.microsoft.com/office/drawing/2014/main" id="{E50E71EB-37C5-1C55-19CE-C2EE5A51C0E3}"/>
              </a:ext>
            </a:extLst>
          </p:cNvPr>
          <p:cNvSpPr/>
          <p:nvPr/>
        </p:nvSpPr>
        <p:spPr>
          <a:xfrm rot="16200000">
            <a:off x="1428472" y="1919955"/>
            <a:ext cx="195266" cy="1269349"/>
          </a:xfrm>
          <a:prstGeom prst="rightBrace">
            <a:avLst>
              <a:gd name="adj1" fmla="val 76625"/>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id="{8BEB1D05-4DB0-B3B6-5384-B6892574AB43}"/>
              </a:ext>
            </a:extLst>
          </p:cNvPr>
          <p:cNvSpPr txBox="1"/>
          <p:nvPr/>
        </p:nvSpPr>
        <p:spPr>
          <a:xfrm>
            <a:off x="255480" y="2136134"/>
            <a:ext cx="5976125" cy="273290"/>
          </a:xfrm>
          <a:prstGeom prst="rect">
            <a:avLst/>
          </a:prstGeom>
          <a:noFill/>
        </p:spPr>
        <p:txBody>
          <a:bodyPr wrap="none" lIns="0" tIns="0" rIns="0" bIns="0" rtlCol="0">
            <a:noAutofit/>
          </a:bodyPr>
          <a:lstStyle/>
          <a:p>
            <a:r>
              <a:rPr lang="en-US" dirty="0">
                <a:solidFill>
                  <a:srgbClr val="C00000"/>
                </a:solidFill>
                <a:cs typeface="Consolas" panose="020B0609020204030204" pitchFamily="49" charset="0"/>
              </a:rPr>
              <a:t>Repair:</a:t>
            </a:r>
            <a:r>
              <a:rPr lang="en-US" dirty="0">
                <a:solidFill>
                  <a:srgbClr val="C00000"/>
                </a:solidFill>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UADD(start, n)</a:t>
            </a:r>
            <a:r>
              <a:rPr lang="en-US" dirty="0">
                <a:solidFill>
                  <a:srgbClr val="C00000"/>
                </a:solidFill>
                <a:latin typeface="Consolas" panose="020B0609020204030204" pitchFamily="49" charset="0"/>
                <a:cs typeface="Consolas" panose="020B0609020204030204" pitchFamily="49" charset="0"/>
              </a:rPr>
              <a:t> </a:t>
            </a:r>
            <a:r>
              <a:rPr lang="en-US" sz="1650" dirty="0">
                <a:solidFill>
                  <a:srgbClr val="008000"/>
                </a:solidFill>
                <a:cs typeface="Consolas" panose="020B0609020204030204" pitchFamily="49" charset="0"/>
              </a:rPr>
              <a:t>/* defined on next slide */</a:t>
            </a:r>
          </a:p>
        </p:txBody>
      </p:sp>
      <p:pic>
        <p:nvPicPr>
          <p:cNvPr id="9" name="Picture 8">
            <a:extLst>
              <a:ext uri="{FF2B5EF4-FFF2-40B4-BE49-F238E27FC236}">
                <a16:creationId xmlns:a16="http://schemas.microsoft.com/office/drawing/2014/main" id="{52B8262F-A66B-DDFD-35F2-8A015D0A89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3225" y="2456996"/>
            <a:ext cx="3516779" cy="3155582"/>
          </a:xfrm>
          <a:prstGeom prst="rect">
            <a:avLst/>
          </a:prstGeom>
        </p:spPr>
      </p:pic>
    </p:spTree>
    <p:extLst>
      <p:ext uri="{BB962C8B-B14F-4D97-AF65-F5344CB8AC3E}">
        <p14:creationId xmlns:p14="http://schemas.microsoft.com/office/powerpoint/2010/main" val="1297002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03CD08-D68D-8599-08EB-9B794E335518}"/>
              </a:ext>
            </a:extLst>
          </p:cNvPr>
          <p:cNvSpPr>
            <a:spLocks noGrp="1"/>
          </p:cNvSpPr>
          <p:nvPr>
            <p:ph type="title"/>
          </p:nvPr>
        </p:nvSpPr>
        <p:spPr>
          <a:xfrm>
            <a:off x="401933" y="168072"/>
            <a:ext cx="7599066" cy="399186"/>
          </a:xfrm>
        </p:spPr>
        <p:txBody>
          <a:bodyPr>
            <a:normAutofit fontScale="90000"/>
          </a:bodyPr>
          <a:lstStyle/>
          <a:p>
            <a:r>
              <a:rPr lang="en-US" dirty="0"/>
              <a:t>wrappers.h</a:t>
            </a:r>
          </a:p>
        </p:txBody>
      </p:sp>
      <p:sp>
        <p:nvSpPr>
          <p:cNvPr id="5" name="Content Placeholder 2">
            <a:extLst>
              <a:ext uri="{FF2B5EF4-FFF2-40B4-BE49-F238E27FC236}">
                <a16:creationId xmlns:a16="http://schemas.microsoft.com/office/drawing/2014/main" id="{586AE776-94EC-D42B-A64B-B8533D4C0C60}"/>
              </a:ext>
            </a:extLst>
          </p:cNvPr>
          <p:cNvSpPr>
            <a:spLocks noGrp="1"/>
          </p:cNvSpPr>
          <p:nvPr>
            <p:ph idx="1"/>
          </p:nvPr>
        </p:nvSpPr>
        <p:spPr>
          <a:xfrm>
            <a:off x="401933" y="783770"/>
            <a:ext cx="8320035" cy="5312235"/>
          </a:xfrm>
        </p:spPr>
        <p:txBody>
          <a:bodyPr>
            <a:noAutofit/>
          </a:bodyPr>
          <a:lstStyle/>
          <a:p>
            <a:pPr marL="342892" indent="-342892" defTabSz="727454">
              <a:lnSpc>
                <a:spcPct val="120000"/>
              </a:lnSpc>
              <a:spcBef>
                <a:spcPts val="0"/>
              </a:spcBef>
              <a:buClr>
                <a:schemeClr val="tx1">
                  <a:lumMod val="50000"/>
                  <a:lumOff val="50000"/>
                </a:schemeClr>
              </a:buClr>
              <a:buFont typeface="+mj-lt"/>
              <a:buAutoNum type="arabicPeriod"/>
              <a:tabLst>
                <a:tab pos="727454" algn="l"/>
                <a:tab pos="1116778" algn="l"/>
              </a:tabLst>
            </a:pPr>
            <a:r>
              <a:rPr lang="en-US" sz="1800" dirty="0">
                <a:latin typeface="Consolas" panose="020B0609020204030204" pitchFamily="49" charset="0"/>
                <a:cs typeface="Consolas" panose="020B0609020204030204" pitchFamily="49" charset="0"/>
              </a:rPr>
              <a:t>inline static </a:t>
            </a:r>
            <a:r>
              <a:rPr lang="en-US" sz="1800" dirty="0">
                <a:solidFill>
                  <a:schemeClr val="accent4">
                    <a:lumMod val="75000"/>
                  </a:schemeClr>
                </a:solidFill>
                <a:latin typeface="Consolas" panose="020B0609020204030204" pitchFamily="49" charset="0"/>
                <a:cs typeface="Consolas" panose="020B0609020204030204" pitchFamily="49" charset="0"/>
              </a:rPr>
              <a:t>size_t</a:t>
            </a:r>
            <a:r>
              <a:rPr lang="en-US" sz="1800" dirty="0">
                <a:latin typeface="Consolas" panose="020B0609020204030204" pitchFamily="49" charset="0"/>
                <a:cs typeface="Consolas" panose="020B0609020204030204" pitchFamily="49" charset="0"/>
              </a:rPr>
              <a:t> </a:t>
            </a:r>
            <a:r>
              <a:rPr lang="en-US" sz="2100" b="1" dirty="0">
                <a:solidFill>
                  <a:srgbClr val="0028FF"/>
                </a:solidFill>
                <a:latin typeface="Consolas" panose="020B0609020204030204" pitchFamily="49" charset="0"/>
                <a:cs typeface="Consolas" panose="020B0609020204030204" pitchFamily="49" charset="0"/>
              </a:rPr>
              <a:t>UADD</a:t>
            </a:r>
            <a:r>
              <a:rPr lang="en-US" sz="1800" dirty="0">
                <a:latin typeface="Consolas" panose="020B0609020204030204" pitchFamily="49" charset="0"/>
                <a:cs typeface="Consolas" panose="020B0609020204030204" pitchFamily="49" charset="0"/>
              </a:rPr>
              <a:t>(</a:t>
            </a:r>
            <a:r>
              <a:rPr lang="en-US" sz="1800" dirty="0">
                <a:solidFill>
                  <a:schemeClr val="accent4">
                    <a:lumMod val="75000"/>
                  </a:schemeClr>
                </a:solidFill>
                <a:latin typeface="Consolas" panose="020B0609020204030204" pitchFamily="49" charset="0"/>
                <a:cs typeface="Consolas" panose="020B0609020204030204" pitchFamily="49" charset="0"/>
              </a:rPr>
              <a:t>size_t</a:t>
            </a:r>
            <a:r>
              <a:rPr lang="en-US" sz="1800" dirty="0">
                <a:latin typeface="Consolas" panose="020B0609020204030204" pitchFamily="49" charset="0"/>
                <a:cs typeface="Consolas" panose="020B0609020204030204" pitchFamily="49" charset="0"/>
              </a:rPr>
              <a:t> lop, </a:t>
            </a:r>
            <a:r>
              <a:rPr lang="en-US" sz="1800" dirty="0">
                <a:solidFill>
                  <a:schemeClr val="accent4">
                    <a:lumMod val="75000"/>
                  </a:schemeClr>
                </a:solidFill>
                <a:latin typeface="Consolas" panose="020B0609020204030204" pitchFamily="49" charset="0"/>
                <a:cs typeface="Consolas" panose="020B0609020204030204" pitchFamily="49" charset="0"/>
              </a:rPr>
              <a:t>size_t</a:t>
            </a:r>
            <a:r>
              <a:rPr lang="en-US" sz="1800" dirty="0">
                <a:latin typeface="Consolas" panose="020B0609020204030204" pitchFamily="49" charset="0"/>
                <a:cs typeface="Consolas" panose="020B0609020204030204" pitchFamily="49" charset="0"/>
              </a:rPr>
              <a:t> rop) {</a:t>
            </a:r>
          </a:p>
          <a:p>
            <a:pPr marL="342892" indent="-342892" defTabSz="727454">
              <a:lnSpc>
                <a:spcPct val="120000"/>
              </a:lnSpc>
              <a:spcBef>
                <a:spcPts val="0"/>
              </a:spcBef>
              <a:buClr>
                <a:schemeClr val="tx1">
                  <a:lumMod val="50000"/>
                  <a:lumOff val="50000"/>
                </a:schemeClr>
              </a:buClr>
              <a:buFont typeface="+mj-lt"/>
              <a:buAutoNum type="arabicPeriod"/>
              <a:tabLst>
                <a:tab pos="727454" algn="l"/>
                <a:tab pos="1116778" algn="l"/>
              </a:tabLst>
            </a:pPr>
            <a:r>
              <a:rPr lang="en-US" sz="1800" dirty="0">
                <a:latin typeface="Consolas" panose="020B0609020204030204" pitchFamily="49" charset="0"/>
                <a:cs typeface="Consolas" panose="020B0609020204030204" pitchFamily="49" charset="0"/>
              </a:rPr>
              <a:t>	</a:t>
            </a:r>
            <a:r>
              <a:rPr lang="en-US" sz="1800" dirty="0">
                <a:solidFill>
                  <a:schemeClr val="accent4">
                    <a:lumMod val="75000"/>
                  </a:schemeClr>
                </a:solidFill>
                <a:latin typeface="Consolas" panose="020B0609020204030204" pitchFamily="49" charset="0"/>
                <a:cs typeface="Consolas" panose="020B0609020204030204" pitchFamily="49" charset="0"/>
              </a:rPr>
              <a:t>size_t</a:t>
            </a:r>
            <a:r>
              <a:rPr lang="en-US" sz="1800" dirty="0">
                <a:latin typeface="Consolas" panose="020B0609020204030204" pitchFamily="49" charset="0"/>
                <a:cs typeface="Consolas" panose="020B0609020204030204" pitchFamily="49" charset="0"/>
              </a:rPr>
              <a:t> result;</a:t>
            </a:r>
          </a:p>
          <a:p>
            <a:pPr marL="342892" indent="-342892" defTabSz="727454">
              <a:lnSpc>
                <a:spcPct val="120000"/>
              </a:lnSpc>
              <a:spcBef>
                <a:spcPts val="0"/>
              </a:spcBef>
              <a:buClr>
                <a:schemeClr val="tx1">
                  <a:lumMod val="50000"/>
                  <a:lumOff val="50000"/>
                </a:schemeClr>
              </a:buClr>
              <a:buFont typeface="+mj-lt"/>
              <a:buAutoNum type="arabicPeriod"/>
              <a:tabLst>
                <a:tab pos="727454" algn="l"/>
                <a:tab pos="1116778" algn="l"/>
              </a:tabLst>
            </a:pPr>
            <a:r>
              <a:rPr lang="en-US" sz="1800" dirty="0">
                <a:latin typeface="Consolas" panose="020B0609020204030204" pitchFamily="49" charset="0"/>
                <a:cs typeface="Consolas" panose="020B0609020204030204" pitchFamily="49" charset="0"/>
              </a:rPr>
              <a:t>	</a:t>
            </a:r>
            <a:r>
              <a:rPr lang="en-US" sz="1800" dirty="0">
                <a:solidFill>
                  <a:schemeClr val="accent4">
                    <a:lumMod val="75000"/>
                  </a:schemeClr>
                </a:solidFill>
                <a:latin typeface="Consolas" panose="020B0609020204030204" pitchFamily="49" charset="0"/>
                <a:cs typeface="Consolas" panose="020B0609020204030204" pitchFamily="49" charset="0"/>
              </a:rPr>
              <a:t>bool</a:t>
            </a:r>
            <a:r>
              <a:rPr lang="en-US" sz="1800" dirty="0">
                <a:latin typeface="Consolas" panose="020B0609020204030204" pitchFamily="49" charset="0"/>
                <a:cs typeface="Consolas" panose="020B0609020204030204" pitchFamily="49" charset="0"/>
              </a:rPr>
              <a:t> flag = </a:t>
            </a:r>
            <a:r>
              <a:rPr lang="en-US" sz="1800" b="1" dirty="0">
                <a:latin typeface="Consolas" panose="020B0609020204030204" pitchFamily="49" charset="0"/>
                <a:cs typeface="Consolas" panose="020B0609020204030204" pitchFamily="49" charset="0"/>
              </a:rPr>
              <a:t>__builtin_add_overflow</a:t>
            </a:r>
            <a:r>
              <a:rPr lang="en-US" sz="1800" dirty="0">
                <a:latin typeface="Consolas" panose="020B0609020204030204" pitchFamily="49" charset="0"/>
                <a:cs typeface="Consolas" panose="020B0609020204030204" pitchFamily="49" charset="0"/>
              </a:rPr>
              <a:t>(lop, rop, &amp;result);</a:t>
            </a:r>
          </a:p>
          <a:p>
            <a:pPr marL="342892" indent="-342892" defTabSz="727454">
              <a:lnSpc>
                <a:spcPct val="120000"/>
              </a:lnSpc>
              <a:spcBef>
                <a:spcPts val="0"/>
              </a:spcBef>
              <a:buClr>
                <a:schemeClr val="tx1">
                  <a:lumMod val="50000"/>
                  <a:lumOff val="50000"/>
                </a:schemeClr>
              </a:buClr>
              <a:buFont typeface="+mj-lt"/>
              <a:buAutoNum type="arabicPeriod"/>
              <a:tabLst>
                <a:tab pos="727454" algn="l"/>
                <a:tab pos="1116778" algn="l"/>
              </a:tabLst>
            </a:pPr>
            <a:r>
              <a:rPr lang="en-US" sz="1800" dirty="0">
                <a:latin typeface="Consolas" panose="020B0609020204030204" pitchFamily="49" charset="0"/>
                <a:cs typeface="Consolas" panose="020B0609020204030204" pitchFamily="49" charset="0"/>
              </a:rPr>
              <a:t>   if (flag) {result = SIZE_MAX;}</a:t>
            </a:r>
          </a:p>
          <a:p>
            <a:pPr marL="342892" indent="-342892" defTabSz="727454">
              <a:lnSpc>
                <a:spcPct val="120000"/>
              </a:lnSpc>
              <a:spcBef>
                <a:spcPts val="0"/>
              </a:spcBef>
              <a:buClr>
                <a:schemeClr val="tx1">
                  <a:lumMod val="50000"/>
                  <a:lumOff val="50000"/>
                </a:schemeClr>
              </a:buClr>
              <a:buFont typeface="+mj-lt"/>
              <a:buAutoNum type="arabicPeriod"/>
              <a:tabLst>
                <a:tab pos="727454" algn="l"/>
                <a:tab pos="1116778" algn="l"/>
              </a:tabLst>
            </a:pPr>
            <a:r>
              <a:rPr lang="en-US" sz="1800" dirty="0">
                <a:latin typeface="Consolas" panose="020B0609020204030204" pitchFamily="49" charset="0"/>
                <a:cs typeface="Consolas" panose="020B0609020204030204" pitchFamily="49" charset="0"/>
              </a:rPr>
              <a:t>	return result;</a:t>
            </a:r>
          </a:p>
          <a:p>
            <a:pPr marL="342892" indent="-342892" defTabSz="727454">
              <a:lnSpc>
                <a:spcPct val="120000"/>
              </a:lnSpc>
              <a:spcBef>
                <a:spcPts val="0"/>
              </a:spcBef>
              <a:buClr>
                <a:schemeClr val="tx1">
                  <a:lumMod val="50000"/>
                  <a:lumOff val="50000"/>
                </a:schemeClr>
              </a:buClr>
              <a:buFont typeface="+mj-lt"/>
              <a:buAutoNum type="arabicPeriod"/>
              <a:tabLst>
                <a:tab pos="727454" algn="l"/>
                <a:tab pos="1116778" algn="l"/>
              </a:tabLst>
            </a:pPr>
            <a:r>
              <a:rPr lang="en-US" sz="1800" dirty="0">
                <a:latin typeface="Consolas" panose="020B0609020204030204" pitchFamily="49" charset="0"/>
                <a:cs typeface="Consolas" panose="020B0609020204030204" pitchFamily="49" charset="0"/>
              </a:rPr>
              <a:t>}</a:t>
            </a:r>
          </a:p>
          <a:p>
            <a:pPr defTabSz="727454">
              <a:lnSpc>
                <a:spcPct val="120000"/>
              </a:lnSpc>
              <a:spcBef>
                <a:spcPts val="0"/>
              </a:spcBef>
              <a:tabLst>
                <a:tab pos="727454" algn="l"/>
                <a:tab pos="1116778" algn="l"/>
              </a:tabLst>
            </a:pPr>
            <a:endParaRPr lang="en-US" sz="1800" u="sng" dirty="0">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DBE040EB-20AA-B6C5-F080-6BFAC901AAD3}"/>
              </a:ext>
            </a:extLst>
          </p:cNvPr>
          <p:cNvGrpSpPr/>
          <p:nvPr/>
        </p:nvGrpSpPr>
        <p:grpSpPr>
          <a:xfrm>
            <a:off x="305695" y="3554080"/>
            <a:ext cx="4456448" cy="2070434"/>
            <a:chOff x="407593" y="3595771"/>
            <a:chExt cx="5941930" cy="2760579"/>
          </a:xfrm>
        </p:grpSpPr>
        <p:sp>
          <p:nvSpPr>
            <p:cNvPr id="7" name="Content Placeholder 2">
              <a:extLst>
                <a:ext uri="{FF2B5EF4-FFF2-40B4-BE49-F238E27FC236}">
                  <a16:creationId xmlns:a16="http://schemas.microsoft.com/office/drawing/2014/main" id="{BAD463B0-8EFF-7792-6D1A-6298EECF7E95}"/>
                </a:ext>
              </a:extLst>
            </p:cNvPr>
            <p:cNvSpPr txBox="1">
              <a:spLocks/>
            </p:cNvSpPr>
            <p:nvPr/>
          </p:nvSpPr>
          <p:spPr>
            <a:xfrm>
              <a:off x="535912" y="4285045"/>
              <a:ext cx="5813611" cy="207130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26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500"/>
                </a:spcBef>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2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750"/>
                </a:spcBef>
                <a:buNone/>
              </a:pPr>
              <a:r>
                <a:rPr lang="en-US" sz="1950" dirty="0">
                  <a:latin typeface="Consolas" panose="020B0609020204030204" pitchFamily="49" charset="0"/>
                  <a:cs typeface="Consolas" panose="020B0609020204030204" pitchFamily="49" charset="0"/>
                </a:rPr>
                <a:t>if (</a:t>
              </a:r>
              <a:r>
                <a:rPr lang="en-US" sz="1950" b="1" dirty="0">
                  <a:solidFill>
                    <a:srgbClr val="C00000"/>
                  </a:solidFill>
                  <a:latin typeface="Consolas" panose="020B0609020204030204" pitchFamily="49" charset="0"/>
                  <a:cs typeface="Consolas" panose="020B0609020204030204" pitchFamily="49" charset="0"/>
                </a:rPr>
                <a:t>start + n</a:t>
              </a:r>
              <a:r>
                <a:rPr lang="en-US" sz="1950" dirty="0">
                  <a:latin typeface="Consolas" panose="020B0609020204030204" pitchFamily="49" charset="0"/>
                  <a:cs typeface="Consolas" panose="020B0609020204030204" pitchFamily="49" charset="0"/>
                </a:rPr>
                <a:t> &lt;= dest_size) {</a:t>
              </a:r>
              <a:br>
                <a:rPr lang="en-US" sz="1950" dirty="0">
                  <a:latin typeface="Consolas" panose="020B0609020204030204" pitchFamily="49" charset="0"/>
                  <a:cs typeface="Consolas" panose="020B0609020204030204" pitchFamily="49" charset="0"/>
                </a:rPr>
              </a:br>
              <a:r>
                <a:rPr lang="en-US" sz="1950" dirty="0">
                  <a:latin typeface="Consolas" panose="020B0609020204030204" pitchFamily="49" charset="0"/>
                  <a:cs typeface="Consolas" panose="020B0609020204030204" pitchFamily="49" charset="0"/>
                </a:rPr>
                <a:t>  memcpy(&amp;dest[start], src, n);</a:t>
              </a:r>
              <a:br>
                <a:rPr lang="en-US" sz="1950" dirty="0">
                  <a:latin typeface="Consolas" panose="020B0609020204030204" pitchFamily="49" charset="0"/>
                  <a:cs typeface="Consolas" panose="020B0609020204030204" pitchFamily="49" charset="0"/>
                </a:rPr>
              </a:br>
              <a:r>
                <a:rPr lang="en-US" sz="1950" dirty="0">
                  <a:latin typeface="Consolas" panose="020B0609020204030204" pitchFamily="49" charset="0"/>
                  <a:cs typeface="Consolas" panose="020B0609020204030204" pitchFamily="49" charset="0"/>
                </a:rPr>
                <a:t>} else {</a:t>
              </a:r>
              <a:br>
                <a:rPr lang="en-US" sz="1950" dirty="0">
                  <a:latin typeface="Consolas" panose="020B0609020204030204" pitchFamily="49" charset="0"/>
                  <a:cs typeface="Consolas" panose="020B0609020204030204" pitchFamily="49" charset="0"/>
                </a:rPr>
              </a:br>
              <a:r>
                <a:rPr lang="en-US" sz="1950" dirty="0">
                  <a:latin typeface="Consolas" panose="020B0609020204030204" pitchFamily="49" charset="0"/>
                  <a:cs typeface="Consolas" panose="020B0609020204030204" pitchFamily="49" charset="0"/>
                </a:rPr>
                <a:t>  return -EINVAL;</a:t>
              </a:r>
              <a:br>
                <a:rPr lang="en-US" sz="1950" dirty="0">
                  <a:latin typeface="Consolas" panose="020B0609020204030204" pitchFamily="49" charset="0"/>
                  <a:cs typeface="Consolas" panose="020B0609020204030204" pitchFamily="49" charset="0"/>
                </a:rPr>
              </a:br>
              <a:r>
                <a:rPr lang="en-US" sz="1950" dirty="0">
                  <a:latin typeface="Consolas" panose="020B0609020204030204" pitchFamily="49" charset="0"/>
                  <a:cs typeface="Consolas" panose="020B0609020204030204" pitchFamily="49" charset="0"/>
                </a:rPr>
                <a:t>}</a:t>
              </a:r>
              <a:endParaRPr lang="en-US" sz="1950" dirty="0"/>
            </a:p>
          </p:txBody>
        </p:sp>
        <p:sp>
          <p:nvSpPr>
            <p:cNvPr id="8" name="Right Brace 7">
              <a:extLst>
                <a:ext uri="{FF2B5EF4-FFF2-40B4-BE49-F238E27FC236}">
                  <a16:creationId xmlns:a16="http://schemas.microsoft.com/office/drawing/2014/main" id="{478FBED2-0C02-08E5-6DE7-CE24EF06BFCD}"/>
                </a:ext>
              </a:extLst>
            </p:cNvPr>
            <p:cNvSpPr/>
            <p:nvPr/>
          </p:nvSpPr>
          <p:spPr>
            <a:xfrm rot="16200000">
              <a:off x="1976344" y="3308635"/>
              <a:ext cx="260354" cy="1692465"/>
            </a:xfrm>
            <a:prstGeom prst="rightBrace">
              <a:avLst>
                <a:gd name="adj1" fmla="val 76625"/>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9" name="TextBox 8">
              <a:extLst>
                <a:ext uri="{FF2B5EF4-FFF2-40B4-BE49-F238E27FC236}">
                  <a16:creationId xmlns:a16="http://schemas.microsoft.com/office/drawing/2014/main" id="{46BD6D72-732E-390B-D343-578B5B0CBE6D}"/>
                </a:ext>
              </a:extLst>
            </p:cNvPr>
            <p:cNvSpPr txBox="1"/>
            <p:nvPr/>
          </p:nvSpPr>
          <p:spPr>
            <a:xfrm>
              <a:off x="407593" y="3595771"/>
              <a:ext cx="2434094" cy="364387"/>
            </a:xfrm>
            <a:prstGeom prst="rect">
              <a:avLst/>
            </a:prstGeom>
            <a:noFill/>
          </p:spPr>
          <p:txBody>
            <a:bodyPr wrap="none" lIns="0" tIns="0" rIns="0" bIns="0" rtlCol="0">
              <a:noAutofit/>
            </a:bodyPr>
            <a:lstStyle/>
            <a:p>
              <a:r>
                <a:rPr lang="en-US" dirty="0">
                  <a:solidFill>
                    <a:srgbClr val="C00000"/>
                  </a:solidFill>
                  <a:cs typeface="Consolas" panose="020B0609020204030204" pitchFamily="49" charset="0"/>
                </a:rPr>
                <a:t>Repair:</a:t>
              </a:r>
              <a:r>
                <a:rPr lang="en-US" dirty="0">
                  <a:solidFill>
                    <a:srgbClr val="C00000"/>
                  </a:solidFill>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UADD(start, n)</a:t>
              </a:r>
              <a:endParaRPr lang="en-US" sz="1650" dirty="0">
                <a:solidFill>
                  <a:srgbClr val="008000"/>
                </a:solidFill>
                <a:cs typeface="Consolas" panose="020B0609020204030204" pitchFamily="49" charset="0"/>
              </a:endParaRPr>
            </a:p>
          </p:txBody>
        </p:sp>
      </p:grpSp>
      <p:sp>
        <p:nvSpPr>
          <p:cNvPr id="10" name="Content Placeholder 2">
            <a:extLst>
              <a:ext uri="{FF2B5EF4-FFF2-40B4-BE49-F238E27FC236}">
                <a16:creationId xmlns:a16="http://schemas.microsoft.com/office/drawing/2014/main" id="{0BB52673-653C-EAC0-26C2-74ADEE727D3B}"/>
              </a:ext>
            </a:extLst>
          </p:cNvPr>
          <p:cNvSpPr txBox="1">
            <a:spLocks/>
          </p:cNvSpPr>
          <p:nvPr/>
        </p:nvSpPr>
        <p:spPr>
          <a:xfrm>
            <a:off x="4341457" y="2534168"/>
            <a:ext cx="4476749" cy="1019912"/>
          </a:xfrm>
          <a:prstGeom prst="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txBody>
          <a:bodyPr vert="horz" lIns="68580" tIns="68580" rIns="68580" bIns="68580" rtlCol="0">
            <a:noAutofit/>
          </a:bodyPr>
          <a:lstStyle>
            <a:lvl1pPr marL="0" indent="0" algn="l" defTabSz="914400" rtl="0" eaLnBrk="1" latinLnBrk="0" hangingPunct="1">
              <a:lnSpc>
                <a:spcPct val="100000"/>
              </a:lnSpc>
              <a:spcBef>
                <a:spcPts val="1200"/>
              </a:spcBef>
              <a:buFont typeface="Arial" panose="020B0604020202020204" pitchFamily="34" charset="0"/>
              <a:buNone/>
              <a:defRPr sz="26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700"/>
              </a:spcBef>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2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966" indent="-130966">
              <a:spcBef>
                <a:spcPts val="600"/>
              </a:spcBef>
              <a:buFont typeface="Arial" panose="020B0604020202020204" pitchFamily="34" charset="0"/>
              <a:buChar char="•"/>
            </a:pPr>
            <a:r>
              <a:rPr lang="en-US" sz="1500" dirty="0"/>
              <a:t>What </a:t>
            </a:r>
            <a:r>
              <a:rPr lang="en-US" sz="1500"/>
              <a:t>if </a:t>
            </a:r>
            <a:r>
              <a:rPr lang="en-US" sz="1500">
                <a:latin typeface="Consolas" panose="020B0609020204030204" pitchFamily="49" charset="0"/>
                <a:cs typeface="Consolas" panose="020B0609020204030204" pitchFamily="49" charset="0"/>
              </a:rPr>
              <a:t>dest_size</a:t>
            </a:r>
            <a:r>
              <a:rPr lang="en-US" sz="1500"/>
              <a:t> </a:t>
            </a:r>
            <a:r>
              <a:rPr lang="en-US" sz="1500" dirty="0"/>
              <a:t>is </a:t>
            </a:r>
            <a:r>
              <a:rPr lang="en-US" sz="1500" dirty="0">
                <a:latin typeface="Consolas" panose="020B0609020204030204" pitchFamily="49" charset="0"/>
                <a:cs typeface="Consolas" panose="020B0609020204030204" pitchFamily="49" charset="0"/>
              </a:rPr>
              <a:t>SIZE_MAX</a:t>
            </a:r>
            <a:r>
              <a:rPr lang="en-US" sz="1500" dirty="0"/>
              <a:t>?</a:t>
            </a:r>
          </a:p>
          <a:p>
            <a:pPr marL="130966" indent="-130966">
              <a:spcBef>
                <a:spcPts val="600"/>
              </a:spcBef>
              <a:buFont typeface="Arial" panose="020B0604020202020204" pitchFamily="34" charset="0"/>
              <a:buChar char="•"/>
            </a:pPr>
            <a:r>
              <a:rPr lang="en-US" sz="1500" dirty="0"/>
              <a:t>What if both sides of inequality overflow?</a:t>
            </a:r>
          </a:p>
          <a:p>
            <a:pPr marL="130966" indent="-130966">
              <a:spcBef>
                <a:spcPts val="600"/>
              </a:spcBef>
              <a:buFont typeface="Arial" panose="020B0604020202020204" pitchFamily="34" charset="0"/>
              <a:buChar char="•"/>
            </a:pPr>
            <a:r>
              <a:rPr lang="en-US" sz="1500" dirty="0"/>
              <a:t>What if overflow </a:t>
            </a:r>
            <a:r>
              <a:rPr lang="en-US" sz="1500"/>
              <a:t>reaches a non-comparison sink?</a:t>
            </a:r>
            <a:endParaRPr lang="en-US" sz="1500" dirty="0"/>
          </a:p>
        </p:txBody>
      </p:sp>
    </p:spTree>
    <p:extLst>
      <p:ext uri="{BB962C8B-B14F-4D97-AF65-F5344CB8AC3E}">
        <p14:creationId xmlns:p14="http://schemas.microsoft.com/office/powerpoint/2010/main" val="380668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B11AE7-070C-37EE-AA94-72C5C4D0B5E9}"/>
              </a:ext>
            </a:extLst>
          </p:cNvPr>
          <p:cNvSpPr>
            <a:spLocks noGrp="1"/>
          </p:cNvSpPr>
          <p:nvPr>
            <p:ph type="title"/>
          </p:nvPr>
        </p:nvSpPr>
        <p:spPr>
          <a:xfrm>
            <a:off x="401933" y="168072"/>
            <a:ext cx="7599066" cy="399186"/>
          </a:xfrm>
        </p:spPr>
        <p:txBody>
          <a:bodyPr>
            <a:normAutofit fontScale="90000"/>
          </a:bodyPr>
          <a:lstStyle/>
          <a:p>
            <a:r>
              <a:rPr lang="en-US" dirty="0"/>
              <a:t>Semi-Repair</a:t>
            </a:r>
          </a:p>
        </p:txBody>
      </p:sp>
      <p:sp>
        <p:nvSpPr>
          <p:cNvPr id="5" name="Content Placeholder 2">
            <a:extLst>
              <a:ext uri="{FF2B5EF4-FFF2-40B4-BE49-F238E27FC236}">
                <a16:creationId xmlns:a16="http://schemas.microsoft.com/office/drawing/2014/main" id="{761CCB45-6B1C-1568-3A8E-C9AAFC1A31BE}"/>
              </a:ext>
            </a:extLst>
          </p:cNvPr>
          <p:cNvSpPr>
            <a:spLocks noGrp="1"/>
          </p:cNvSpPr>
          <p:nvPr>
            <p:ph idx="1"/>
          </p:nvPr>
        </p:nvSpPr>
        <p:spPr>
          <a:xfrm>
            <a:off x="6160577" y="1211968"/>
            <a:ext cx="2543585" cy="872553"/>
          </a:xfr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txBody>
          <a:bodyPr vert="horz" lIns="68580" tIns="68580" rIns="68580" bIns="68580" rtlCol="0">
            <a:noAutofit/>
          </a:bodyPr>
          <a:lstStyle/>
          <a:p>
            <a:pPr>
              <a:spcBef>
                <a:spcPts val="1350"/>
              </a:spcBef>
            </a:pPr>
            <a:r>
              <a:rPr lang="en-US" sz="1500" dirty="0"/>
              <a:t>If a potentially overflowed value is used to index into an array, do a semi-repair.</a:t>
            </a:r>
          </a:p>
        </p:txBody>
      </p:sp>
      <p:sp>
        <p:nvSpPr>
          <p:cNvPr id="6" name="Content Placeholder 2">
            <a:extLst>
              <a:ext uri="{FF2B5EF4-FFF2-40B4-BE49-F238E27FC236}">
                <a16:creationId xmlns:a16="http://schemas.microsoft.com/office/drawing/2014/main" id="{89AB182C-E631-5DED-607A-BAEE65A4E0E9}"/>
              </a:ext>
            </a:extLst>
          </p:cNvPr>
          <p:cNvSpPr txBox="1">
            <a:spLocks/>
          </p:cNvSpPr>
          <p:nvPr/>
        </p:nvSpPr>
        <p:spPr>
          <a:xfrm>
            <a:off x="1184598" y="716024"/>
            <a:ext cx="5092216" cy="522292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b="1" dirty="0">
                <a:cs typeface="Consolas" panose="020B0609020204030204" pitchFamily="49" charset="0"/>
              </a:rPr>
              <a:t>Example adapted from CVE-2015-8370:</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unsigned cur_len = 0;</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a:t>
            </a:r>
            <a:r>
              <a:rPr lang="en-US" sz="1800" dirty="0">
                <a:solidFill>
                  <a:srgbClr val="0000A0"/>
                </a:solidFill>
                <a:latin typeface="Consolas" panose="020B0609020204030204" pitchFamily="49" charset="0"/>
                <a:cs typeface="Consolas" panose="020B0609020204030204" pitchFamily="49" charset="0"/>
              </a:rPr>
              <a:t>while</a:t>
            </a:r>
            <a:r>
              <a:rPr lang="en-US" sz="1800" dirty="0">
                <a:latin typeface="Consolas" panose="020B0609020204030204" pitchFamily="49" charset="0"/>
                <a:cs typeface="Consolas" panose="020B0609020204030204" pitchFamily="49" charset="0"/>
              </a:rPr>
              <a:t> (1) {</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key = grub_getkey();</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a:t>
            </a:r>
            <a:r>
              <a:rPr lang="en-US" sz="1800" dirty="0">
                <a:solidFill>
                  <a:srgbClr val="0000A0"/>
                </a:solidFill>
                <a:latin typeface="Consolas" panose="020B0609020204030204" pitchFamily="49" charset="0"/>
                <a:cs typeface="Consolas" panose="020B0609020204030204" pitchFamily="49" charset="0"/>
              </a:rPr>
              <a:t>if</a:t>
            </a:r>
            <a:r>
              <a:rPr lang="en-US" sz="1800" dirty="0">
                <a:latin typeface="Consolas" panose="020B0609020204030204" pitchFamily="49" charset="0"/>
                <a:cs typeface="Consolas" panose="020B0609020204030204" pitchFamily="49" charset="0"/>
              </a:rPr>
              <a:t> (key == ‘\b’) {</a:t>
            </a:r>
          </a:p>
          <a:p>
            <a:pPr marL="342892" indent="-342892">
              <a:lnSpc>
                <a:spcPct val="100000"/>
              </a:lnSpc>
              <a:spcBef>
                <a:spcPts val="0"/>
              </a:spcBef>
              <a:buFont typeface="+mj-lt"/>
              <a:buAutoNum type="arabicPeriod"/>
            </a:pPr>
            <a:r>
              <a:rPr lang="en-US" sz="1800" b="1" dirty="0">
                <a:solidFill>
                  <a:srgbClr val="E00000"/>
                </a:solidFill>
                <a:latin typeface="Consolas" panose="020B0609020204030204" pitchFamily="49" charset="0"/>
                <a:cs typeface="Consolas" panose="020B0609020204030204" pitchFamily="49" charset="0"/>
              </a:rPr>
              <a:t>     if (cur_len == 0) {</a:t>
            </a:r>
          </a:p>
          <a:p>
            <a:pPr marL="342892" indent="-342892">
              <a:lnSpc>
                <a:spcPct val="100000"/>
              </a:lnSpc>
              <a:spcBef>
                <a:spcPts val="0"/>
              </a:spcBef>
              <a:buFont typeface="+mj-lt"/>
              <a:buAutoNum type="arabicPeriod"/>
            </a:pPr>
            <a:r>
              <a:rPr lang="en-US" sz="1800" b="1" dirty="0">
                <a:solidFill>
                  <a:srgbClr val="E00000"/>
                </a:solidFill>
                <a:latin typeface="Consolas" panose="020B0609020204030204" pitchFamily="49" charset="0"/>
                <a:cs typeface="Consolas" panose="020B0609020204030204" pitchFamily="49" charset="0"/>
              </a:rPr>
              <a:t>        /* </a:t>
            </a:r>
            <a:r>
              <a:rPr lang="en-US" sz="1800" b="1" dirty="0">
                <a:solidFill>
                  <a:srgbClr val="FF0000"/>
                </a:solidFill>
                <a:latin typeface="Consolas" panose="020B0609020204030204" pitchFamily="49" charset="0"/>
                <a:cs typeface="Consolas" panose="020B0609020204030204" pitchFamily="49" charset="0"/>
              </a:rPr>
              <a:t>FI</a:t>
            </a:r>
            <a:r>
              <a:rPr lang="en-US" sz="1800" b="1" spc="75" dirty="0">
                <a:solidFill>
                  <a:srgbClr val="FF0000"/>
                </a:solidFill>
                <a:latin typeface="Consolas" panose="020B0609020204030204" pitchFamily="49" charset="0"/>
                <a:cs typeface="Consolas" panose="020B0609020204030204" pitchFamily="49" charset="0"/>
              </a:rPr>
              <a:t>X</a:t>
            </a:r>
            <a:r>
              <a:rPr lang="en-US" sz="1800" b="1" dirty="0">
                <a:solidFill>
                  <a:srgbClr val="FF0000"/>
                </a:solidFill>
                <a:latin typeface="Consolas" panose="020B0609020204030204" pitchFamily="49" charset="0"/>
                <a:cs typeface="Consolas" panose="020B0609020204030204" pitchFamily="49" charset="0"/>
              </a:rPr>
              <a:t>ME:</a:t>
            </a:r>
            <a:r>
              <a:rPr lang="en-US" sz="1800" b="1" dirty="0">
                <a:solidFill>
                  <a:srgbClr val="E00000"/>
                </a:solidFill>
                <a:latin typeface="Consolas" panose="020B0609020204030204" pitchFamily="49" charset="0"/>
                <a:cs typeface="Consolas" panose="020B0609020204030204" pitchFamily="49" charset="0"/>
              </a:rPr>
              <a:t> Insert error-</a:t>
            </a:r>
            <a:br>
              <a:rPr lang="en-US" sz="1800" b="1" dirty="0">
                <a:solidFill>
                  <a:srgbClr val="E00000"/>
                </a:solidFill>
                <a:latin typeface="Consolas" panose="020B0609020204030204" pitchFamily="49" charset="0"/>
                <a:cs typeface="Consolas" panose="020B0609020204030204" pitchFamily="49" charset="0"/>
              </a:rPr>
            </a:br>
            <a:r>
              <a:rPr lang="en-US" sz="1800" b="1" dirty="0">
                <a:solidFill>
                  <a:srgbClr val="E00000"/>
                </a:solidFill>
                <a:latin typeface="Consolas" panose="020B0609020204030204" pitchFamily="49" charset="0"/>
                <a:cs typeface="Consolas" panose="020B0609020204030204" pitchFamily="49" charset="0"/>
              </a:rPr>
              <a:t>           handling code here. */</a:t>
            </a:r>
          </a:p>
          <a:p>
            <a:pPr marL="342892" indent="-342892">
              <a:lnSpc>
                <a:spcPct val="100000"/>
              </a:lnSpc>
              <a:spcBef>
                <a:spcPts val="0"/>
              </a:spcBef>
              <a:buFont typeface="+mj-lt"/>
              <a:buAutoNum type="arabicPeriod"/>
            </a:pPr>
            <a:r>
              <a:rPr lang="en-US" sz="1800" b="1" dirty="0">
                <a:solidFill>
                  <a:srgbClr val="E00000"/>
                </a:solidFill>
                <a:latin typeface="Consolas" panose="020B0609020204030204" pitchFamily="49" charset="0"/>
                <a:cs typeface="Consolas" panose="020B0609020204030204" pitchFamily="49" charset="0"/>
              </a:rPr>
              <a:t>     }</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cur_len--;</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grub_printf(“\b”);</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a:t>
            </a:r>
            <a:r>
              <a:rPr lang="en-US" sz="1800" dirty="0">
                <a:solidFill>
                  <a:srgbClr val="0000A0"/>
                </a:solidFill>
                <a:latin typeface="Consolas" panose="020B0609020204030204" pitchFamily="49" charset="0"/>
                <a:cs typeface="Consolas" panose="020B0609020204030204" pitchFamily="49" charset="0"/>
              </a:rPr>
              <a:t>continue</a:t>
            </a:r>
            <a:r>
              <a:rPr lang="en-US" sz="1800" dirty="0">
                <a:latin typeface="Consolas" panose="020B0609020204030204" pitchFamily="49" charset="0"/>
                <a:cs typeface="Consolas" panose="020B0609020204030204" pitchFamily="49" charset="0"/>
              </a:rPr>
              <a:t>;</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a:t>
            </a:r>
            <a:r>
              <a:rPr lang="en-US" sz="1800" dirty="0">
                <a:solidFill>
                  <a:srgbClr val="0000A0"/>
                </a:solidFill>
                <a:latin typeface="Consolas" panose="020B0609020204030204" pitchFamily="49" charset="0"/>
                <a:cs typeface="Consolas" panose="020B0609020204030204" pitchFamily="49" charset="0"/>
              </a:rPr>
              <a:t>if</a:t>
            </a:r>
            <a:r>
              <a:rPr lang="en-US" sz="1800" dirty="0">
                <a:latin typeface="Consolas" panose="020B0609020204030204" pitchFamily="49" charset="0"/>
                <a:cs typeface="Consolas" panose="020B0609020204030204" pitchFamily="49" charset="0"/>
              </a:rPr>
              <a:t> (cur_len + 2 &lt; buf_size) {</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buf[cur_len++] = key;</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grub_printf(“%c”, key);</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a:t>
            </a:r>
          </a:p>
          <a:p>
            <a:pPr marL="342892" indent="-342892">
              <a:lnSpc>
                <a:spcPct val="100000"/>
              </a:lnSpc>
              <a:spcBef>
                <a:spcPts val="0"/>
              </a:spcBef>
              <a:buFont typeface="+mj-lt"/>
              <a:buAutoNum type="arabicPeriod"/>
            </a:pPr>
            <a:r>
              <a:rPr lang="en-US" sz="1800" dirty="0">
                <a:latin typeface="Consolas" panose="020B0609020204030204" pitchFamily="49" charset="0"/>
                <a:cs typeface="Consolas" panose="020B0609020204030204" pitchFamily="49" charset="0"/>
              </a:rPr>
              <a:t> }</a:t>
            </a:r>
          </a:p>
          <a:p>
            <a:pPr marL="0" indent="0">
              <a:lnSpc>
                <a:spcPct val="100000"/>
              </a:lnSpc>
              <a:spcBef>
                <a:spcPts val="0"/>
              </a:spcBef>
              <a:buNone/>
            </a:pPr>
            <a:endParaRPr lang="en-US" sz="1800" dirty="0">
              <a:latin typeface="Consolas" panose="020B0609020204030204" pitchFamily="49" charset="0"/>
              <a:cs typeface="Consolas" panose="020B0609020204030204" pitchFamily="49" charset="0"/>
            </a:endParaRPr>
          </a:p>
        </p:txBody>
      </p:sp>
      <p:sp>
        <p:nvSpPr>
          <p:cNvPr id="7" name="Left Brace 6">
            <a:extLst>
              <a:ext uri="{FF2B5EF4-FFF2-40B4-BE49-F238E27FC236}">
                <a16:creationId xmlns:a16="http://schemas.microsoft.com/office/drawing/2014/main" id="{C70B9E8F-C5AF-E1F3-E781-44A7CA5B8366}"/>
              </a:ext>
            </a:extLst>
          </p:cNvPr>
          <p:cNvSpPr/>
          <p:nvPr/>
        </p:nvSpPr>
        <p:spPr>
          <a:xfrm>
            <a:off x="913664" y="2270504"/>
            <a:ext cx="192881" cy="1015138"/>
          </a:xfrm>
          <a:prstGeom prst="leftBrace">
            <a:avLst>
              <a:gd name="adj1" fmla="val 62190"/>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id="{2C944BD0-7AC3-7A0C-15E1-B02C18F7E265}"/>
              </a:ext>
            </a:extLst>
          </p:cNvPr>
          <p:cNvSpPr txBox="1"/>
          <p:nvPr/>
        </p:nvSpPr>
        <p:spPr>
          <a:xfrm>
            <a:off x="277573" y="2476670"/>
            <a:ext cx="558038" cy="553998"/>
          </a:xfrm>
          <a:prstGeom prst="rect">
            <a:avLst/>
          </a:prstGeom>
          <a:noFill/>
        </p:spPr>
        <p:txBody>
          <a:bodyPr wrap="none" lIns="0" tIns="0" rIns="0" bIns="0" rtlCol="0">
            <a:spAutoFit/>
          </a:bodyPr>
          <a:lstStyle/>
          <a:p>
            <a:r>
              <a:rPr lang="en-US" dirty="0">
                <a:solidFill>
                  <a:srgbClr val="AF0D1D"/>
                </a:solidFill>
              </a:rPr>
              <a:t>semi-</a:t>
            </a:r>
          </a:p>
          <a:p>
            <a:r>
              <a:rPr lang="en-US" dirty="0">
                <a:solidFill>
                  <a:srgbClr val="AF0D1D"/>
                </a:solidFill>
              </a:rPr>
              <a:t>repair</a:t>
            </a:r>
          </a:p>
        </p:txBody>
      </p:sp>
      <p:sp>
        <p:nvSpPr>
          <p:cNvPr id="9" name="Content Placeholder 2">
            <a:extLst>
              <a:ext uri="{FF2B5EF4-FFF2-40B4-BE49-F238E27FC236}">
                <a16:creationId xmlns:a16="http://schemas.microsoft.com/office/drawing/2014/main" id="{1FB13A49-E971-6602-7DC2-EA5DF5C4F4EB}"/>
              </a:ext>
            </a:extLst>
          </p:cNvPr>
          <p:cNvSpPr txBox="1">
            <a:spLocks/>
          </p:cNvSpPr>
          <p:nvPr/>
        </p:nvSpPr>
        <p:spPr>
          <a:xfrm>
            <a:off x="5908729" y="2270504"/>
            <a:ext cx="2960176" cy="945395"/>
          </a:xfrm>
          <a:prstGeom prst="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txBody>
          <a:bodyPr vert="horz" lIns="137160" tIns="68580" rIns="68580" bIns="68580" rtlCol="0" anchor="ctr" anchorCtr="0">
            <a:noAutofit/>
          </a:bodyPr>
          <a:lstStyle>
            <a:lvl1pPr marL="0" indent="0" algn="l" defTabSz="914400" rtl="0" eaLnBrk="1" latinLnBrk="0" hangingPunct="1">
              <a:lnSpc>
                <a:spcPct val="100000"/>
              </a:lnSpc>
              <a:spcBef>
                <a:spcPts val="1200"/>
              </a:spcBef>
              <a:buFont typeface="Arial" panose="020B0604020202020204" pitchFamily="34" charset="0"/>
              <a:buNone/>
              <a:defRPr sz="2600" kern="1200">
                <a:solidFill>
                  <a:schemeClr val="tx1"/>
                </a:solidFill>
                <a:latin typeface="Arial" panose="020B0604020202020204" pitchFamily="34" charset="0"/>
                <a:ea typeface="+mn-ea"/>
                <a:cs typeface="Arial" panose="020B0604020202020204" pitchFamily="34" charset="0"/>
              </a:defRPr>
            </a:lvl1pPr>
            <a:lvl2pPr marL="341313" indent="-169863" algn="l" defTabSz="914400" rtl="0" eaLnBrk="1" latinLnBrk="0" hangingPunct="1">
              <a:lnSpc>
                <a:spcPct val="100000"/>
              </a:lnSpc>
              <a:spcBef>
                <a:spcPts val="700"/>
              </a:spcBef>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0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3pPr>
            <a:lvl4pPr marL="914400" indent="-176213" algn="l" defTabSz="914400" rtl="0" eaLnBrk="1" latinLnBrk="0" hangingPunct="1">
              <a:lnSpc>
                <a:spcPct val="100000"/>
              </a:lnSpc>
              <a:spcBef>
                <a:spcPts val="500"/>
              </a:spcBef>
              <a:buClr>
                <a:schemeClr val="tx1">
                  <a:lumMod val="50000"/>
                  <a:lumOff val="50000"/>
                </a:schemeClr>
              </a:buClr>
              <a:buFont typeface="Arial" panose="020B0604020202020204" pitchFamily="34" charset="0"/>
              <a:buChar char="•"/>
              <a:defRPr sz="22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Tool inserts check for overflow. </a:t>
            </a:r>
            <a:br>
              <a:rPr lang="en-US" sz="1500" dirty="0"/>
            </a:br>
            <a:r>
              <a:rPr lang="en-US" sz="1500" dirty="0"/>
              <a:t>User writes error-handling code.</a:t>
            </a:r>
          </a:p>
        </p:txBody>
      </p:sp>
    </p:spTree>
    <p:extLst>
      <p:ext uri="{BB962C8B-B14F-4D97-AF65-F5344CB8AC3E}">
        <p14:creationId xmlns:p14="http://schemas.microsoft.com/office/powerpoint/2010/main" val="111041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93036-588C-5570-DB8B-56CC2366A654}"/>
              </a:ext>
            </a:extLst>
          </p:cNvPr>
          <p:cNvSpPr>
            <a:spLocks noGrp="1"/>
          </p:cNvSpPr>
          <p:nvPr>
            <p:ph type="title"/>
          </p:nvPr>
        </p:nvSpPr>
        <p:spPr>
          <a:xfrm>
            <a:off x="0" y="0"/>
            <a:ext cx="8659905" cy="1094382"/>
          </a:xfrm>
        </p:spPr>
        <p:txBody>
          <a:bodyPr>
            <a:normAutofit fontScale="90000"/>
          </a:bodyPr>
          <a:lstStyle/>
          <a:p>
            <a:r>
              <a:rPr lang="en-US" dirty="0"/>
              <a:t>Repair on source vs a compile-time pass</a:t>
            </a:r>
          </a:p>
        </p:txBody>
      </p:sp>
      <p:sp>
        <p:nvSpPr>
          <p:cNvPr id="7" name="Content Placeholder 2">
            <a:extLst>
              <a:ext uri="{FF2B5EF4-FFF2-40B4-BE49-F238E27FC236}">
                <a16:creationId xmlns:a16="http://schemas.microsoft.com/office/drawing/2014/main" id="{8038C672-847A-D53C-BB2C-68AF5B0746A0}"/>
              </a:ext>
            </a:extLst>
          </p:cNvPr>
          <p:cNvSpPr>
            <a:spLocks noGrp="1"/>
          </p:cNvSpPr>
          <p:nvPr>
            <p:ph idx="1"/>
          </p:nvPr>
        </p:nvSpPr>
        <p:spPr>
          <a:xfrm>
            <a:off x="401933" y="1310894"/>
            <a:ext cx="8536327" cy="5312235"/>
          </a:xfrm>
        </p:spPr>
        <p:txBody>
          <a:bodyPr/>
          <a:lstStyle/>
          <a:p>
            <a:r>
              <a:rPr lang="en-US"/>
              <a:t>A </a:t>
            </a:r>
            <a:r>
              <a:rPr lang="en-US" dirty="0"/>
              <a:t>difficulty we encountered was the </a:t>
            </a:r>
            <a:r>
              <a:rPr lang="en-US" b="1" dirty="0">
                <a:solidFill>
                  <a:srgbClr val="0070C0"/>
                </a:solidFill>
                <a:latin typeface="Verdana" panose="020B0604030504040204" pitchFamily="34" charset="0"/>
                <a:ea typeface="Verdana" panose="020B0604030504040204" pitchFamily="34" charset="0"/>
                <a:cs typeface="Verdana" panose="020B0604030504040204" pitchFamily="34" charset="0"/>
              </a:rPr>
              <a:t>Sourc</a:t>
            </a:r>
            <a:r>
              <a:rPr lang="en-US" b="1" spc="150" dirty="0">
                <a:solidFill>
                  <a:srgbClr val="0070C0"/>
                </a:solidFill>
                <a:latin typeface="Verdana" panose="020B0604030504040204" pitchFamily="34" charset="0"/>
                <a:ea typeface="Verdana" panose="020B0604030504040204" pitchFamily="34" charset="0"/>
                <a:cs typeface="Verdana" panose="020B0604030504040204" pitchFamily="34" charset="0"/>
              </a:rPr>
              <a:t>e</a:t>
            </a:r>
            <a:r>
              <a:rPr lang="en-US" b="1" spc="150" dirty="0">
                <a:solidFill>
                  <a:srgbClr val="0070C0"/>
                </a:solidFill>
                <a:latin typeface="+mn-lt"/>
                <a:ea typeface="Cambria Math" panose="02040503050406030204" pitchFamily="18" charset="0"/>
              </a:rPr>
              <a:t>↔</a:t>
            </a:r>
            <a:r>
              <a:rPr lang="en-US" b="1" dirty="0">
                <a:solidFill>
                  <a:srgbClr val="0070C0"/>
                </a:solidFill>
                <a:latin typeface="Verdana" panose="020B0604030504040204" pitchFamily="34" charset="0"/>
                <a:ea typeface="Verdana" panose="020B0604030504040204" pitchFamily="34" charset="0"/>
                <a:cs typeface="Verdana" panose="020B0604030504040204" pitchFamily="34" charset="0"/>
              </a:rPr>
              <a:t>IR</a:t>
            </a:r>
            <a:r>
              <a:rPr lang="en-US" b="1" dirty="0">
                <a:solidFill>
                  <a:srgbClr val="0070C0"/>
                </a:solidFill>
              </a:rPr>
              <a:t> mapping problem</a:t>
            </a:r>
            <a:r>
              <a:rPr lang="en-US" b="1" dirty="0"/>
              <a:t>:</a:t>
            </a:r>
            <a:endParaRPr lang="en-US" dirty="0"/>
          </a:p>
          <a:p>
            <a:pPr lvl="1"/>
            <a:r>
              <a:rPr lang="en-US" sz="2000"/>
              <a:t>Code is most readily analyzed and repaired on a suitable intermediate representation (</a:t>
            </a:r>
            <a:r>
              <a:rPr lang="en-US" sz="2000">
                <a:latin typeface="Verdana" panose="020B0604030504040204" pitchFamily="34" charset="0"/>
                <a:ea typeface="Verdana" panose="020B0604030504040204" pitchFamily="34" charset="0"/>
                <a:cs typeface="Verdana" panose="020B0604030504040204" pitchFamily="34" charset="0"/>
              </a:rPr>
              <a:t>IR</a:t>
            </a:r>
            <a:r>
              <a:rPr lang="en-US" sz="2000"/>
              <a:t>).</a:t>
            </a:r>
          </a:p>
          <a:p>
            <a:pPr lvl="1"/>
            <a:r>
              <a:rPr lang="en-US" sz="2000"/>
              <a:t>Transformations </a:t>
            </a:r>
            <a:r>
              <a:rPr lang="en-US" sz="2000" dirty="0"/>
              <a:t>on the </a:t>
            </a:r>
            <a:r>
              <a:rPr lang="en-US" sz="2000" dirty="0">
                <a:latin typeface="Verdana" panose="020B0604030504040204" pitchFamily="34" charset="0"/>
                <a:ea typeface="Verdana" panose="020B0604030504040204" pitchFamily="34" charset="0"/>
                <a:cs typeface="Verdana" panose="020B0604030504040204" pitchFamily="34" charset="0"/>
              </a:rPr>
              <a:t>IR</a:t>
            </a:r>
            <a:r>
              <a:rPr lang="en-US" sz="2000" dirty="0"/>
              <a:t> aren’t unambiguously mappable to the source.</a:t>
            </a:r>
          </a:p>
          <a:p>
            <a:pPr lvl="1"/>
            <a:r>
              <a:rPr lang="en-US" sz="2000" dirty="0"/>
              <a:t>Macros and </a:t>
            </a:r>
            <a:r>
              <a:rPr lang="en-US" sz="2000" dirty="0">
                <a:latin typeface="Consolas" panose="020B0609020204030204" pitchFamily="49" charset="0"/>
                <a:cs typeface="Consolas" panose="020B0609020204030204" pitchFamily="49" charset="0"/>
              </a:rPr>
              <a:t>#ifdef</a:t>
            </a:r>
            <a:r>
              <a:rPr lang="en-US" sz="2000" dirty="0"/>
              <a:t>s are a further </a:t>
            </a:r>
            <a:r>
              <a:rPr lang="en-US" sz="2000"/>
              <a:t>difficulty.</a:t>
            </a:r>
          </a:p>
          <a:p>
            <a:pPr lvl="1"/>
            <a:r>
              <a:rPr lang="en-US" sz="2000"/>
              <a:t>We </a:t>
            </a:r>
            <a:r>
              <a:rPr lang="en-US" sz="2000" dirty="0"/>
              <a:t>are further investigating these issues this year (FY17).</a:t>
            </a:r>
          </a:p>
          <a:p>
            <a:endParaRPr lang="en-US" sz="2800" dirty="0"/>
          </a:p>
        </p:txBody>
      </p:sp>
    </p:spTree>
    <p:extLst>
      <p:ext uri="{BB962C8B-B14F-4D97-AF65-F5344CB8AC3E}">
        <p14:creationId xmlns:p14="http://schemas.microsoft.com/office/powerpoint/2010/main" val="1147399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27ED1A4C-1EEF-D921-2FA9-12861EB66112}"/>
              </a:ext>
            </a:extLst>
          </p:cNvPr>
          <p:cNvPicPr>
            <a:picLocks noGrp="1" noChangeAspect="1"/>
          </p:cNvPicPr>
          <p:nvPr>
            <p:ph idx="1"/>
          </p:nvPr>
        </p:nvPicPr>
        <p:blipFill>
          <a:blip r:embed="rId2"/>
          <a:stretch>
            <a:fillRect/>
          </a:stretch>
        </p:blipFill>
        <p:spPr>
          <a:xfrm>
            <a:off x="482600" y="1026477"/>
            <a:ext cx="8178799" cy="4805044"/>
          </a:xfrm>
          <a:prstGeom prst="rect">
            <a:avLst/>
          </a:prstGeom>
        </p:spPr>
      </p:pic>
    </p:spTree>
    <p:extLst>
      <p:ext uri="{BB962C8B-B14F-4D97-AF65-F5344CB8AC3E}">
        <p14:creationId xmlns:p14="http://schemas.microsoft.com/office/powerpoint/2010/main" val="1884965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A2097-1557-CED1-1678-017F0FFE6FDC}"/>
              </a:ext>
            </a:extLst>
          </p:cNvPr>
          <p:cNvSpPr>
            <a:spLocks noGrp="1"/>
          </p:cNvSpPr>
          <p:nvPr>
            <p:ph type="title"/>
          </p:nvPr>
        </p:nvSpPr>
        <p:spPr/>
        <p:txBody>
          <a:bodyPr>
            <a:normAutofit fontScale="90000"/>
          </a:bodyPr>
          <a:lstStyle/>
          <a:p>
            <a:r>
              <a:rPr lang="en-IT" dirty="0"/>
              <a:t>Challenges: approaches are bug-type specific</a:t>
            </a:r>
          </a:p>
        </p:txBody>
      </p:sp>
      <p:sp>
        <p:nvSpPr>
          <p:cNvPr id="3" name="Content Placeholder 2">
            <a:extLst>
              <a:ext uri="{FF2B5EF4-FFF2-40B4-BE49-F238E27FC236}">
                <a16:creationId xmlns:a16="http://schemas.microsoft.com/office/drawing/2014/main" id="{96F5F08C-2B92-3987-328F-0CE5C60A8C59}"/>
              </a:ext>
            </a:extLst>
          </p:cNvPr>
          <p:cNvSpPr>
            <a:spLocks noGrp="1"/>
          </p:cNvSpPr>
          <p:nvPr>
            <p:ph idx="1"/>
          </p:nvPr>
        </p:nvSpPr>
        <p:spPr/>
        <p:txBody>
          <a:bodyPr/>
          <a:lstStyle/>
          <a:p>
            <a:r>
              <a:rPr lang="en-GB" dirty="0"/>
              <a:t>E</a:t>
            </a:r>
            <a:r>
              <a:rPr lang="en-IT" dirty="0"/>
              <a:t>.g., security bugs, fixes are in the commit-spec</a:t>
            </a:r>
          </a:p>
          <a:p>
            <a:endParaRPr lang="en-IT" dirty="0"/>
          </a:p>
          <a:p>
            <a:r>
              <a:rPr lang="en-GB" dirty="0"/>
              <a:t>B</a:t>
            </a:r>
            <a:r>
              <a:rPr lang="en-IT" dirty="0"/>
              <a:t>ugs tend to be in the CWE lists and similar</a:t>
            </a:r>
          </a:p>
          <a:p>
            <a:endParaRPr lang="en-GB" dirty="0"/>
          </a:p>
          <a:p>
            <a:r>
              <a:rPr lang="en-GB" dirty="0"/>
              <a:t>S</a:t>
            </a:r>
            <a:r>
              <a:rPr lang="en-IT" dirty="0"/>
              <a:t>pecs are ISO-std compliant</a:t>
            </a:r>
          </a:p>
        </p:txBody>
      </p:sp>
    </p:spTree>
    <p:extLst>
      <p:ext uri="{BB962C8B-B14F-4D97-AF65-F5344CB8AC3E}">
        <p14:creationId xmlns:p14="http://schemas.microsoft.com/office/powerpoint/2010/main" val="267069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DD06D-CC6C-5940-0843-CA09CD62E9C8}"/>
              </a:ext>
            </a:extLst>
          </p:cNvPr>
          <p:cNvSpPr>
            <a:spLocks noGrp="1"/>
          </p:cNvSpPr>
          <p:nvPr>
            <p:ph type="title"/>
          </p:nvPr>
        </p:nvSpPr>
        <p:spPr>
          <a:xfrm>
            <a:off x="473202" y="639520"/>
            <a:ext cx="2571750" cy="1719072"/>
          </a:xfrm>
        </p:spPr>
        <p:txBody>
          <a:bodyPr anchor="b">
            <a:normAutofit fontScale="90000"/>
          </a:bodyPr>
          <a:lstStyle/>
          <a:p>
            <a:pPr>
              <a:lnSpc>
                <a:spcPct val="90000"/>
              </a:lnSpc>
            </a:pPr>
            <a:r>
              <a:rPr lang="en-GB" sz="3600" dirty="0"/>
              <a:t>H</a:t>
            </a:r>
            <a:r>
              <a:rPr lang="en-IT" sz="3600" dirty="0"/>
              <a:t>ow about our beloved concurrency bugs?</a:t>
            </a:r>
          </a:p>
        </p:txBody>
      </p:sp>
      <p:sp>
        <p:nvSpPr>
          <p:cNvPr id="308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490A71-B418-7B85-BFB0-FC7D7E6626DF}"/>
              </a:ext>
            </a:extLst>
          </p:cNvPr>
          <p:cNvSpPr>
            <a:spLocks noGrp="1"/>
          </p:cNvSpPr>
          <p:nvPr>
            <p:ph idx="1"/>
          </p:nvPr>
        </p:nvSpPr>
        <p:spPr>
          <a:xfrm>
            <a:off x="473202" y="2807208"/>
            <a:ext cx="2571750" cy="3410712"/>
          </a:xfrm>
        </p:spPr>
        <p:txBody>
          <a:bodyPr anchor="t">
            <a:normAutofit/>
          </a:bodyPr>
          <a:lstStyle/>
          <a:p>
            <a:endParaRPr lang="en-IT" sz="1900"/>
          </a:p>
        </p:txBody>
      </p:sp>
      <p:pic>
        <p:nvPicPr>
          <p:cNvPr id="3074" name="Picture 2" descr="Scolopendra - Wikipedia">
            <a:extLst>
              <a:ext uri="{FF2B5EF4-FFF2-40B4-BE49-F238E27FC236}">
                <a16:creationId xmlns:a16="http://schemas.microsoft.com/office/drawing/2014/main" id="{50710FF0-27B6-8248-E0B2-302AA99085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90722" y="1572811"/>
            <a:ext cx="5177790" cy="3712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688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213" y="1592276"/>
            <a:ext cx="8029574" cy="4600575"/>
          </a:xfrm>
        </p:spPr>
        <p:txBody>
          <a:bodyPr>
            <a:normAutofit fontScale="92500" lnSpcReduction="20000"/>
          </a:bodyPr>
          <a:lstStyle/>
          <a:p>
            <a:r>
              <a:rPr lang="en-US" dirty="0">
                <a:solidFill>
                  <a:schemeClr val="tx1"/>
                </a:solidFill>
                <a:latin typeface="Calibri" pitchFamily="34" charset="0"/>
                <a:cs typeface="Calibri" pitchFamily="34" charset="0"/>
              </a:rPr>
              <a:t>Multicore era is </a:t>
            </a:r>
            <a:r>
              <a:rPr lang="en-US" strike="sngStrike" dirty="0">
                <a:solidFill>
                  <a:schemeClr val="tx1"/>
                </a:solidFill>
                <a:latin typeface="Calibri" pitchFamily="34" charset="0"/>
                <a:cs typeface="Calibri" pitchFamily="34" charset="0"/>
              </a:rPr>
              <a:t>coming</a:t>
            </a:r>
            <a:r>
              <a:rPr lang="en-US" dirty="0">
                <a:solidFill>
                  <a:schemeClr val="tx1"/>
                </a:solidFill>
                <a:latin typeface="Calibri" pitchFamily="34" charset="0"/>
                <a:cs typeface="Calibri" pitchFamily="34" charset="0"/>
              </a:rPr>
              <a:t> already here</a:t>
            </a:r>
          </a:p>
          <a:p>
            <a:pPr lvl="1"/>
            <a:r>
              <a:rPr lang="en-US" dirty="0">
                <a:solidFill>
                  <a:schemeClr val="tx1"/>
                </a:solidFill>
                <a:latin typeface="Calibri" pitchFamily="34" charset="0"/>
                <a:cs typeface="Calibri" pitchFamily="34" charset="0"/>
              </a:rPr>
              <a:t>Programmers struggle to reason about concurrency</a:t>
            </a:r>
          </a:p>
          <a:p>
            <a:pPr lvl="1"/>
            <a:r>
              <a:rPr lang="en-US" dirty="0">
                <a:solidFill>
                  <a:schemeClr val="tx1"/>
                </a:solidFill>
                <a:latin typeface="Calibri" pitchFamily="34" charset="0"/>
                <a:cs typeface="Calibri" pitchFamily="34" charset="0"/>
              </a:rPr>
              <a:t>More and more concurrency bugs</a:t>
            </a:r>
          </a:p>
          <a:p>
            <a:r>
              <a:rPr lang="en-US" dirty="0">
                <a:solidFill>
                  <a:schemeClr val="tx1"/>
                </a:solidFill>
                <a:latin typeface="Calibri" pitchFamily="34" charset="0"/>
                <a:cs typeface="Calibri" pitchFamily="34" charset="0"/>
              </a:rPr>
              <a:t>Many concurrency bugs can be automatically detected</a:t>
            </a:r>
          </a:p>
          <a:p>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r>
              <a:rPr lang="en-US" dirty="0">
                <a:solidFill>
                  <a:schemeClr val="tx1"/>
                </a:solidFill>
                <a:latin typeface="Calibri" pitchFamily="34" charset="0"/>
                <a:cs typeface="Calibri" pitchFamily="34" charset="0"/>
              </a:rPr>
              <a:t>But bugs need to be</a:t>
            </a:r>
            <a:r>
              <a:rPr lang="en-US" sz="4000" dirty="0">
                <a:solidFill>
                  <a:schemeClr val="tx1"/>
                </a:solidFill>
                <a:latin typeface="Calibri" pitchFamily="34" charset="0"/>
                <a:cs typeface="Calibri" pitchFamily="34" charset="0"/>
              </a:rPr>
              <a:t> </a:t>
            </a:r>
            <a:r>
              <a:rPr lang="en-US" sz="4000" b="1" i="1" dirty="0">
                <a:solidFill>
                  <a:schemeClr val="tx1"/>
                </a:solidFill>
                <a:latin typeface="Calibri" pitchFamily="34" charset="0"/>
                <a:cs typeface="Calibri" pitchFamily="34" charset="0"/>
              </a:rPr>
              <a:t>fixed</a:t>
            </a:r>
            <a:endParaRPr lang="en-US" dirty="0">
              <a:solidFill>
                <a:schemeClr val="tx1"/>
              </a:solidFill>
              <a:latin typeface="Calibri" pitchFamily="34" charset="0"/>
              <a:cs typeface="Calibri" pitchFamily="34" charset="0"/>
            </a:endParaRPr>
          </a:p>
          <a:p>
            <a:pPr lvl="1"/>
            <a:endParaRPr lang="en-US" dirty="0">
              <a:solidFill>
                <a:schemeClr val="tx1"/>
              </a:solidFill>
              <a:latin typeface="Calibri" pitchFamily="34" charset="0"/>
              <a:cs typeface="Calibri" pitchFamily="34" charset="0"/>
            </a:endParaRPr>
          </a:p>
        </p:txBody>
      </p:sp>
      <p:sp>
        <p:nvSpPr>
          <p:cNvPr id="5" name="Title 1"/>
          <p:cNvSpPr txBox="1">
            <a:spLocks/>
          </p:cNvSpPr>
          <p:nvPr/>
        </p:nvSpPr>
        <p:spPr>
          <a:xfrm>
            <a:off x="0" y="201658"/>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dirty="0">
                <a:latin typeface="Calibri" pitchFamily="34" charset="0"/>
                <a:cs typeface="Calibri" pitchFamily="34" charset="0"/>
              </a:rPr>
              <a:t>Everyone Needs to Find Concurrency Bugs</a:t>
            </a:r>
            <a:endParaRPr lang="en-US" b="1" dirty="0">
              <a:latin typeface="Calibri" pitchFamily="34" charset="0"/>
              <a:cs typeface="Calibri" pitchFamily="34" charset="0"/>
            </a:endParaRPr>
          </a:p>
        </p:txBody>
      </p:sp>
      <p:sp>
        <p:nvSpPr>
          <p:cNvPr id="6"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2</a:t>
            </a:r>
          </a:p>
        </p:txBody>
      </p:sp>
      <p:grpSp>
        <p:nvGrpSpPr>
          <p:cNvPr id="28" name="Group 27"/>
          <p:cNvGrpSpPr/>
          <p:nvPr/>
        </p:nvGrpSpPr>
        <p:grpSpPr>
          <a:xfrm>
            <a:off x="2201557" y="3430167"/>
            <a:ext cx="4304414" cy="1872343"/>
            <a:chOff x="2201557" y="3430167"/>
            <a:chExt cx="4304414" cy="1872343"/>
          </a:xfrm>
        </p:grpSpPr>
        <p:sp>
          <p:nvSpPr>
            <p:cNvPr id="7" name="Rounded Rectangle 6"/>
            <p:cNvSpPr/>
            <p:nvPr/>
          </p:nvSpPr>
          <p:spPr>
            <a:xfrm>
              <a:off x="2201557" y="3430167"/>
              <a:ext cx="4304414" cy="187234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2818429" y="3523232"/>
              <a:ext cx="1182895" cy="369332"/>
            </a:xfrm>
            <a:prstGeom prst="rect">
              <a:avLst/>
            </a:prstGeom>
          </p:spPr>
          <p:txBody>
            <a:bodyPr wrap="square">
              <a:spAutoFit/>
            </a:bodyPr>
            <a:lstStyle/>
            <a:p>
              <a:pPr algn="ctr"/>
              <a:r>
                <a:rPr lang="en-US" dirty="0">
                  <a:latin typeface="Calibri" pitchFamily="34" charset="0"/>
                  <a:cs typeface="Calibri" pitchFamily="34" charset="0"/>
                </a:rPr>
                <a:t>Thread 1</a:t>
              </a:r>
            </a:p>
          </p:txBody>
        </p:sp>
        <p:sp>
          <p:nvSpPr>
            <p:cNvPr id="8" name="TextBox 7"/>
            <p:cNvSpPr txBox="1"/>
            <p:nvPr/>
          </p:nvSpPr>
          <p:spPr>
            <a:xfrm>
              <a:off x="2479467" y="3905215"/>
              <a:ext cx="1860820" cy="1292662"/>
            </a:xfrm>
            <a:prstGeom prst="rect">
              <a:avLst/>
            </a:prstGeom>
            <a:noFill/>
          </p:spPr>
          <p:txBody>
            <a:bodyPr wrap="square" rtlCol="0">
              <a:spAutoFit/>
            </a:bodyPr>
            <a:lstStyle/>
            <a:p>
              <a:r>
                <a:rPr lang="en-US" dirty="0">
                  <a:latin typeface="Calibri" pitchFamily="34" charset="0"/>
                  <a:cs typeface="Calibri" pitchFamily="34" charset="0"/>
                </a:rPr>
                <a:t>if (</a:t>
              </a:r>
              <a:r>
                <a:rPr lang="en-US" b="1" dirty="0" err="1">
                  <a:latin typeface="Calibri" pitchFamily="34" charset="0"/>
                  <a:cs typeface="Calibri" pitchFamily="34" charset="0"/>
                </a:rPr>
                <a:t>ptr</a:t>
              </a:r>
              <a:r>
                <a:rPr lang="en-US" dirty="0">
                  <a:latin typeface="Calibri" pitchFamily="34" charset="0"/>
                  <a:cs typeface="Calibri" pitchFamily="34" charset="0"/>
                </a:rPr>
                <a:t> != NULL) {</a:t>
              </a:r>
            </a:p>
            <a:p>
              <a:endParaRPr lang="en-US" sz="800" dirty="0">
                <a:latin typeface="Calibri" pitchFamily="34" charset="0"/>
                <a:cs typeface="Calibri" pitchFamily="34" charset="0"/>
              </a:endParaRPr>
            </a:p>
            <a:p>
              <a:endParaRPr lang="en-US" sz="800" dirty="0">
                <a:latin typeface="Calibri" pitchFamily="34" charset="0"/>
                <a:cs typeface="Calibri" pitchFamily="34" charset="0"/>
              </a:endParaRPr>
            </a:p>
            <a:p>
              <a:r>
                <a:rPr lang="en-US" dirty="0">
                  <a:latin typeface="Calibri" pitchFamily="34" charset="0"/>
                  <a:cs typeface="Calibri" pitchFamily="34" charset="0"/>
                </a:rPr>
                <a:t>   </a:t>
              </a:r>
              <a:r>
                <a:rPr lang="en-US" b="1" dirty="0" err="1">
                  <a:latin typeface="Calibri" pitchFamily="34" charset="0"/>
                  <a:cs typeface="Calibri" pitchFamily="34" charset="0"/>
                </a:rPr>
                <a:t>ptr</a:t>
              </a:r>
              <a:r>
                <a:rPr lang="en-US" dirty="0">
                  <a:latin typeface="Calibri" pitchFamily="34" charset="0"/>
                  <a:cs typeface="Calibri" pitchFamily="34" charset="0"/>
                </a:rPr>
                <a:t>-&gt;field = 1;</a:t>
              </a:r>
            </a:p>
            <a:p>
              <a:endParaRPr lang="en-US" sz="800" dirty="0">
                <a:latin typeface="Calibri" pitchFamily="34" charset="0"/>
                <a:cs typeface="Calibri" pitchFamily="34" charset="0"/>
              </a:endParaRPr>
            </a:p>
            <a:p>
              <a:r>
                <a:rPr lang="en-US" dirty="0">
                  <a:latin typeface="Calibri" pitchFamily="34" charset="0"/>
                  <a:cs typeface="Calibri" pitchFamily="34" charset="0"/>
                </a:rPr>
                <a:t>}</a:t>
              </a:r>
            </a:p>
          </p:txBody>
        </p:sp>
        <p:sp>
          <p:nvSpPr>
            <p:cNvPr id="9" name="Rectangle 8"/>
            <p:cNvSpPr/>
            <p:nvPr/>
          </p:nvSpPr>
          <p:spPr>
            <a:xfrm>
              <a:off x="4953158" y="3535883"/>
              <a:ext cx="1013611" cy="369332"/>
            </a:xfrm>
            <a:prstGeom prst="rect">
              <a:avLst/>
            </a:prstGeom>
          </p:spPr>
          <p:txBody>
            <a:bodyPr wrap="none">
              <a:spAutoFit/>
            </a:bodyPr>
            <a:lstStyle/>
            <a:p>
              <a:pPr algn="ctr"/>
              <a:r>
                <a:rPr lang="en-US" dirty="0">
                  <a:latin typeface="Calibri" pitchFamily="34" charset="0"/>
                  <a:cs typeface="Calibri" pitchFamily="34" charset="0"/>
                </a:rPr>
                <a:t>Thread </a:t>
              </a:r>
              <a:r>
                <a:rPr lang="en-US" altLang="zh-CN" dirty="0">
                  <a:latin typeface="Calibri" pitchFamily="34" charset="0"/>
                  <a:cs typeface="Calibri" pitchFamily="34" charset="0"/>
                </a:rPr>
                <a:t>2</a:t>
              </a:r>
              <a:endParaRPr lang="en-US" dirty="0">
                <a:latin typeface="Calibri" pitchFamily="34" charset="0"/>
                <a:cs typeface="Calibri" pitchFamily="34" charset="0"/>
              </a:endParaRPr>
            </a:p>
          </p:txBody>
        </p:sp>
        <p:sp>
          <p:nvSpPr>
            <p:cNvPr id="10" name="TextBox 9"/>
            <p:cNvSpPr txBox="1"/>
            <p:nvPr/>
          </p:nvSpPr>
          <p:spPr>
            <a:xfrm>
              <a:off x="4818310" y="4037296"/>
              <a:ext cx="1283305" cy="646331"/>
            </a:xfrm>
            <a:prstGeom prst="rect">
              <a:avLst/>
            </a:prstGeom>
            <a:noFill/>
          </p:spPr>
          <p:txBody>
            <a:bodyPr wrap="square" rtlCol="0">
              <a:spAutoFit/>
            </a:bodyPr>
            <a:lstStyle/>
            <a:p>
              <a:pPr algn="ctr"/>
              <a:r>
                <a:rPr lang="en-US" b="1" dirty="0" err="1">
                  <a:latin typeface="Calibri" pitchFamily="34" charset="0"/>
                  <a:cs typeface="Calibri" pitchFamily="34" charset="0"/>
                </a:rPr>
                <a:t>ptr</a:t>
              </a:r>
              <a:r>
                <a:rPr lang="en-US" dirty="0">
                  <a:latin typeface="Calibri" pitchFamily="34" charset="0"/>
                  <a:cs typeface="Calibri" pitchFamily="34" charset="0"/>
                </a:rPr>
                <a:t> = </a:t>
              </a:r>
              <a:r>
                <a:rPr lang="en-US" altLang="zh-CN" dirty="0">
                  <a:latin typeface="Calibri" pitchFamily="34" charset="0"/>
                  <a:cs typeface="Calibri" pitchFamily="34" charset="0"/>
                </a:rPr>
                <a:t>NULL</a:t>
              </a:r>
              <a:r>
                <a:rPr lang="en-US" dirty="0">
                  <a:latin typeface="Calibri" pitchFamily="34" charset="0"/>
                  <a:cs typeface="Calibri" pitchFamily="34" charset="0"/>
                </a:rPr>
                <a:t>;</a:t>
              </a:r>
            </a:p>
            <a:p>
              <a:endParaRPr lang="en-US" dirty="0">
                <a:latin typeface="Calibri" pitchFamily="34" charset="0"/>
                <a:cs typeface="Calibri" pitchFamily="34" charset="0"/>
              </a:endParaRPr>
            </a:p>
          </p:txBody>
        </p:sp>
      </p:grpSp>
      <p:cxnSp>
        <p:nvCxnSpPr>
          <p:cNvPr id="12" name="Straight Arrow Connector 11"/>
          <p:cNvCxnSpPr/>
          <p:nvPr/>
        </p:nvCxnSpPr>
        <p:spPr>
          <a:xfrm>
            <a:off x="4109280" y="4037296"/>
            <a:ext cx="843878" cy="10694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flipH="1">
            <a:off x="4109280" y="4366338"/>
            <a:ext cx="843878" cy="2121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p:nvPr/>
        </p:nvCxnSpPr>
        <p:spPr>
          <a:xfrm>
            <a:off x="1953928" y="4090766"/>
            <a:ext cx="52553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953928" y="4653176"/>
            <a:ext cx="52553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208296" y="4235116"/>
            <a:ext cx="5775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Explosion 2 26"/>
          <p:cNvSpPr/>
          <p:nvPr/>
        </p:nvSpPr>
        <p:spPr>
          <a:xfrm>
            <a:off x="4043028" y="4235116"/>
            <a:ext cx="3809976" cy="1223377"/>
          </a:xfrm>
          <a:prstGeom prst="irregularSeal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Segmentation Fault</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1C4D-5D02-2705-6F30-6A8D2581A938}"/>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95D2103F-346A-77CC-DFF3-DFDB966FAB5F}"/>
              </a:ext>
            </a:extLst>
          </p:cNvPr>
          <p:cNvSpPr>
            <a:spLocks noGrp="1"/>
          </p:cNvSpPr>
          <p:nvPr>
            <p:ph idx="1"/>
          </p:nvPr>
        </p:nvSpPr>
        <p:spPr/>
        <p:txBody>
          <a:bodyPr/>
          <a:lstStyle/>
          <a:p>
            <a:endParaRPr lang="en-IT"/>
          </a:p>
        </p:txBody>
      </p:sp>
      <p:pic>
        <p:nvPicPr>
          <p:cNvPr id="4098" name="Picture 2" descr="Segmentation Fault - an overview | ScienceDirect Topics">
            <a:extLst>
              <a:ext uri="{FF2B5EF4-FFF2-40B4-BE49-F238E27FC236}">
                <a16:creationId xmlns:a16="http://schemas.microsoft.com/office/drawing/2014/main" id="{E32FFB61-AC21-086D-4C77-55E1FC23F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47" y="1417638"/>
            <a:ext cx="9343694" cy="29077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0A553D1-A3EF-4A6F-2216-4528A71A7E4A}"/>
              </a:ext>
            </a:extLst>
          </p:cNvPr>
          <p:cNvSpPr/>
          <p:nvPr/>
        </p:nvSpPr>
        <p:spPr>
          <a:xfrm>
            <a:off x="-144379" y="-128337"/>
            <a:ext cx="9480884" cy="172853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5" name="Rectangle 4">
            <a:extLst>
              <a:ext uri="{FF2B5EF4-FFF2-40B4-BE49-F238E27FC236}">
                <a16:creationId xmlns:a16="http://schemas.microsoft.com/office/drawing/2014/main" id="{3F4DD187-BCA8-9919-8A40-53A0B181C29D}"/>
              </a:ext>
            </a:extLst>
          </p:cNvPr>
          <p:cNvSpPr/>
          <p:nvPr/>
        </p:nvSpPr>
        <p:spPr>
          <a:xfrm>
            <a:off x="-192505" y="4267200"/>
            <a:ext cx="9436352" cy="25908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15544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7E63-53D9-0A16-D7B5-4119006E74F9}"/>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45A53599-779E-8506-2344-CABB2266549C}"/>
              </a:ext>
            </a:extLst>
          </p:cNvPr>
          <p:cNvSpPr>
            <a:spLocks noGrp="1"/>
          </p:cNvSpPr>
          <p:nvPr>
            <p:ph idx="1"/>
          </p:nvPr>
        </p:nvSpPr>
        <p:spPr/>
        <p:txBody>
          <a:bodyPr/>
          <a:lstStyle/>
          <a:p>
            <a:endParaRPr lang="en-IT"/>
          </a:p>
        </p:txBody>
      </p:sp>
      <p:pic>
        <p:nvPicPr>
          <p:cNvPr id="5122" name="Picture 2" descr="Kernel panic - Wikipedia">
            <a:extLst>
              <a:ext uri="{FF2B5EF4-FFF2-40B4-BE49-F238E27FC236}">
                <a16:creationId xmlns:a16="http://schemas.microsoft.com/office/drawing/2014/main" id="{DA44F985-119A-45E7-87BA-946DE059B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9144000" cy="683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2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71CB-AA0C-46E0-6203-59F5B7613A35}"/>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CA41B3EA-A012-37B1-04A0-E285D750FCC8}"/>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CBD1C69D-B889-94B5-A610-87A6E6219148}"/>
              </a:ext>
            </a:extLst>
          </p:cNvPr>
          <p:cNvPicPr>
            <a:picLocks noChangeAspect="1"/>
          </p:cNvPicPr>
          <p:nvPr/>
        </p:nvPicPr>
        <p:blipFill>
          <a:blip r:embed="rId2"/>
          <a:stretch>
            <a:fillRect/>
          </a:stretch>
        </p:blipFill>
        <p:spPr>
          <a:xfrm>
            <a:off x="-118334" y="0"/>
            <a:ext cx="10112188" cy="7584141"/>
          </a:xfrm>
          <a:prstGeom prst="rect">
            <a:avLst/>
          </a:prstGeom>
        </p:spPr>
      </p:pic>
    </p:spTree>
    <p:extLst>
      <p:ext uri="{BB962C8B-B14F-4D97-AF65-F5344CB8AC3E}">
        <p14:creationId xmlns:p14="http://schemas.microsoft.com/office/powerpoint/2010/main" val="3027000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1DE3-73C5-1531-6A45-9A27D47CABF1}"/>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9260AF00-4AF5-90CB-FF31-1FE380FEE3AE}"/>
              </a:ext>
            </a:extLst>
          </p:cNvPr>
          <p:cNvSpPr>
            <a:spLocks noGrp="1"/>
          </p:cNvSpPr>
          <p:nvPr>
            <p:ph idx="1"/>
          </p:nvPr>
        </p:nvSpPr>
        <p:spPr/>
        <p:txBody>
          <a:bodyPr/>
          <a:lstStyle/>
          <a:p>
            <a:endParaRPr lang="en-IT"/>
          </a:p>
        </p:txBody>
      </p:sp>
      <p:pic>
        <p:nvPicPr>
          <p:cNvPr id="2050" name="Picture 2" descr="Kernel Panic on Mac: Fix Mac Restarted Unexpectedly">
            <a:extLst>
              <a:ext uri="{FF2B5EF4-FFF2-40B4-BE49-F238E27FC236}">
                <a16:creationId xmlns:a16="http://schemas.microsoft.com/office/drawing/2014/main" id="{D9470085-B6D6-3D6C-D456-3C693767E4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6" t="9088" r="17469" b="18904"/>
          <a:stretch>
            <a:fillRect/>
          </a:stretch>
        </p:blipFill>
        <p:spPr bwMode="auto">
          <a:xfrm>
            <a:off x="-1207267" y="-115747"/>
            <a:ext cx="11558534" cy="707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707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459907" y="2846523"/>
            <a:ext cx="2131093" cy="130196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Understand bug</a:t>
            </a:r>
            <a:r>
              <a:rPr lang="en-US" altLang="zh-CN" baseline="-25000" dirty="0"/>
              <a:t>1</a:t>
            </a:r>
          </a:p>
          <a:p>
            <a:pPr algn="ctr"/>
            <a:r>
              <a:rPr lang="en-US" baseline="-25000" dirty="0"/>
              <a:t>…</a:t>
            </a:r>
          </a:p>
          <a:p>
            <a:pPr algn="ctr"/>
            <a:r>
              <a:rPr lang="en-US" baseline="-25000" dirty="0"/>
              <a:t>…</a:t>
            </a:r>
          </a:p>
          <a:p>
            <a:pPr algn="ctr"/>
            <a:r>
              <a:rPr lang="en-US" dirty="0"/>
              <a:t>Understand </a:t>
            </a:r>
            <a:r>
              <a:rPr lang="en-US" dirty="0" err="1"/>
              <a:t>bug</a:t>
            </a:r>
            <a:r>
              <a:rPr lang="en-US" altLang="zh-CN" baseline="-25000" dirty="0" err="1"/>
              <a:t>n</a:t>
            </a:r>
            <a:endParaRPr lang="en-US" altLang="zh-CN" baseline="-25000" dirty="0"/>
          </a:p>
          <a:p>
            <a:pPr algn="ctr"/>
            <a:endParaRPr lang="en-US" baseline="-25000" dirty="0"/>
          </a:p>
        </p:txBody>
      </p:sp>
      <p:sp>
        <p:nvSpPr>
          <p:cNvPr id="3" name="Content Placeholder 2"/>
          <p:cNvSpPr>
            <a:spLocks noGrp="1"/>
          </p:cNvSpPr>
          <p:nvPr>
            <p:ph idx="1"/>
          </p:nvPr>
        </p:nvSpPr>
        <p:spPr>
          <a:xfrm>
            <a:off x="557212" y="1590675"/>
            <a:ext cx="8163276" cy="4562475"/>
          </a:xfrm>
        </p:spPr>
        <p:txBody>
          <a:bodyPr>
            <a:normAutofit fontScale="85000" lnSpcReduction="10000"/>
          </a:bodyPr>
          <a:lstStyle/>
          <a:p>
            <a:r>
              <a:rPr lang="en-US" dirty="0">
                <a:solidFill>
                  <a:schemeClr val="tx1"/>
                </a:solidFill>
                <a:latin typeface="Calibri" pitchFamily="34" charset="0"/>
                <a:cs typeface="Calibri" pitchFamily="34" charset="0"/>
              </a:rPr>
              <a:t>Process is </a:t>
            </a:r>
            <a:r>
              <a:rPr lang="en-US" dirty="0" err="1">
                <a:solidFill>
                  <a:schemeClr val="tx1"/>
                </a:solidFill>
                <a:latin typeface="Calibri" pitchFamily="34" charset="0"/>
                <a:cs typeface="Calibri" pitchFamily="34" charset="0"/>
              </a:rPr>
              <a:t>obv</a:t>
            </a:r>
            <a:r>
              <a:rPr lang="en-US" dirty="0">
                <a:solidFill>
                  <a:schemeClr val="tx1"/>
                </a:solidFill>
                <a:latin typeface="Calibri" pitchFamily="34" charset="0"/>
                <a:cs typeface="Calibri" pitchFamily="34" charset="0"/>
              </a:rPr>
              <a:t>. length</a:t>
            </a:r>
            <a:r>
              <a:rPr lang="en-US" altLang="zh-CN" dirty="0">
                <a:solidFill>
                  <a:schemeClr val="tx1"/>
                </a:solidFill>
                <a:latin typeface="Calibri" pitchFamily="34" charset="0"/>
                <a:cs typeface="Calibri" pitchFamily="34" charset="0"/>
              </a:rPr>
              <a:t>y</a:t>
            </a:r>
            <a:r>
              <a:rPr lang="en-US" dirty="0">
                <a:solidFill>
                  <a:schemeClr val="tx1"/>
                </a:solidFill>
                <a:latin typeface="Calibri" pitchFamily="34" charset="0"/>
                <a:cs typeface="Calibri" pitchFamily="34" charset="0"/>
              </a:rPr>
              <a:t> and resource consuming</a:t>
            </a:r>
          </a:p>
          <a:p>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r>
              <a:rPr lang="en-US" dirty="0">
                <a:solidFill>
                  <a:schemeClr val="tx1"/>
                </a:solidFill>
                <a:latin typeface="Calibri" pitchFamily="34" charset="0"/>
                <a:cs typeface="Calibri" pitchFamily="34" charset="0"/>
              </a:rPr>
              <a:t>Nearly 70% of patches are buggy in their first releases, ~86% for concurrency bug-fixes;</a:t>
            </a:r>
          </a:p>
          <a:p>
            <a:r>
              <a:rPr lang="en-US" dirty="0">
                <a:solidFill>
                  <a:schemeClr val="tx1"/>
                </a:solidFill>
                <a:latin typeface="Calibri" pitchFamily="34" charset="0"/>
                <a:cs typeface="Calibri" pitchFamily="34" charset="0"/>
              </a:rPr>
              <a:t>Automated fixing is desired, but difficult in general;</a:t>
            </a:r>
          </a:p>
          <a:p>
            <a:pPr lvl="1"/>
            <a:endParaRPr lang="en-US" dirty="0">
              <a:solidFill>
                <a:schemeClr val="tx1"/>
              </a:solidFill>
              <a:latin typeface="Calibri" pitchFamily="34" charset="0"/>
              <a:cs typeface="Calibri" pitchFamily="34" charset="0"/>
            </a:endParaRPr>
          </a:p>
        </p:txBody>
      </p:sp>
      <p:sp>
        <p:nvSpPr>
          <p:cNvPr id="5" name="Title 1"/>
          <p:cNvSpPr txBox="1">
            <a:spLocks/>
          </p:cNvSpPr>
          <p:nvPr/>
        </p:nvSpPr>
        <p:spPr>
          <a:xfrm>
            <a:off x="0" y="675867"/>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dirty="0">
                <a:latin typeface="Calibri" pitchFamily="34" charset="0"/>
                <a:cs typeface="Calibri" pitchFamily="34" charset="0"/>
              </a:rPr>
              <a:t>Concurrency Bug-fixing</a:t>
            </a:r>
          </a:p>
        </p:txBody>
      </p:sp>
      <p:sp>
        <p:nvSpPr>
          <p:cNvPr id="6"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tint val="75000"/>
                  </a:sysClr>
                </a:solidFill>
                <a:latin typeface="Calibri"/>
              </a:rPr>
              <a:t>3</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sp>
        <p:nvSpPr>
          <p:cNvPr id="7" name="Rounded Rectangle 6"/>
          <p:cNvSpPr/>
          <p:nvPr/>
        </p:nvSpPr>
        <p:spPr>
          <a:xfrm>
            <a:off x="459908" y="3279337"/>
            <a:ext cx="2131093" cy="40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Calibri" pitchFamily="34" charset="0"/>
                <a:cs typeface="Calibri" pitchFamily="34" charset="0"/>
              </a:rPr>
              <a:t>Understand a bug</a:t>
            </a:r>
          </a:p>
        </p:txBody>
      </p:sp>
      <p:cxnSp>
        <p:nvCxnSpPr>
          <p:cNvPr id="8" name="Straight Arrow Connector 7"/>
          <p:cNvCxnSpPr>
            <a:stCxn id="7" idx="3"/>
            <a:endCxn id="9" idx="1"/>
          </p:cNvCxnSpPr>
          <p:nvPr/>
        </p:nvCxnSpPr>
        <p:spPr>
          <a:xfrm flipV="1">
            <a:off x="2591001" y="3480726"/>
            <a:ext cx="490888"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3081889" y="3279336"/>
            <a:ext cx="2069432" cy="40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Calibri" pitchFamily="34" charset="0"/>
                <a:cs typeface="Calibri" pitchFamily="34" charset="0"/>
              </a:rPr>
              <a:t>Generate a patch</a:t>
            </a:r>
          </a:p>
        </p:txBody>
      </p:sp>
      <p:cxnSp>
        <p:nvCxnSpPr>
          <p:cNvPr id="10" name="Straight Arrow Connector 9"/>
          <p:cNvCxnSpPr>
            <a:stCxn id="9" idx="3"/>
            <a:endCxn id="11" idx="1"/>
          </p:cNvCxnSpPr>
          <p:nvPr/>
        </p:nvCxnSpPr>
        <p:spPr>
          <a:xfrm>
            <a:off x="5151321" y="3480726"/>
            <a:ext cx="490888"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5642209" y="2969098"/>
            <a:ext cx="3113262" cy="102325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latin typeface="Calibri" pitchFamily="34" charset="0"/>
                <a:cs typeface="Calibri" pitchFamily="34" charset="0"/>
              </a:rPr>
              <a:t>Review</a:t>
            </a:r>
          </a:p>
          <a:p>
            <a:r>
              <a:rPr lang="en-US" sz="2000" dirty="0">
                <a:latin typeface="Calibri" pitchFamily="34" charset="0"/>
                <a:cs typeface="Calibri" pitchFamily="34" charset="0"/>
              </a:rPr>
              <a:t>&amp; test</a:t>
            </a:r>
          </a:p>
          <a:p>
            <a:r>
              <a:rPr lang="en-US" sz="2000" dirty="0">
                <a:latin typeface="Calibri" pitchFamily="34" charset="0"/>
                <a:cs typeface="Calibri" pitchFamily="34" charset="0"/>
              </a:rPr>
              <a:t>the patch</a:t>
            </a:r>
          </a:p>
        </p:txBody>
      </p:sp>
      <p:sp>
        <p:nvSpPr>
          <p:cNvPr id="12" name="Rounded Rectangle 11"/>
          <p:cNvSpPr/>
          <p:nvPr/>
        </p:nvSpPr>
        <p:spPr>
          <a:xfrm>
            <a:off x="7111730" y="3025029"/>
            <a:ext cx="1609344" cy="2377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Calibri" pitchFamily="34" charset="0"/>
                <a:cs typeface="Calibri" pitchFamily="34" charset="0"/>
              </a:rPr>
              <a:t>Correctness</a:t>
            </a:r>
          </a:p>
        </p:txBody>
      </p:sp>
      <p:sp>
        <p:nvSpPr>
          <p:cNvPr id="13" name="Rounded Rectangle 12"/>
          <p:cNvSpPr/>
          <p:nvPr/>
        </p:nvSpPr>
        <p:spPr>
          <a:xfrm>
            <a:off x="7100844" y="3361619"/>
            <a:ext cx="1611086" cy="23948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Calibri" pitchFamily="34" charset="0"/>
                <a:cs typeface="Calibri" pitchFamily="34" charset="0"/>
              </a:rPr>
              <a:t>Performance</a:t>
            </a:r>
          </a:p>
        </p:txBody>
      </p:sp>
      <p:sp>
        <p:nvSpPr>
          <p:cNvPr id="14" name="Rounded Rectangle 13"/>
          <p:cNvSpPr/>
          <p:nvPr/>
        </p:nvSpPr>
        <p:spPr>
          <a:xfrm>
            <a:off x="7100840" y="3699952"/>
            <a:ext cx="1609344" cy="23948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Calibri" pitchFamily="34" charset="0"/>
                <a:cs typeface="Calibri" pitchFamily="34" charset="0"/>
              </a:rPr>
              <a:t>Readability</a:t>
            </a:r>
          </a:p>
        </p:txBody>
      </p:sp>
    </p:spTree>
    <p:extLst>
      <p:ext uri="{BB962C8B-B14F-4D97-AF65-F5344CB8AC3E}">
        <p14:creationId xmlns:p14="http://schemas.microsoft.com/office/powerpoint/2010/main" val="71796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7"/>
                                        </p:tgtEl>
                                        <p:attrNameLst>
                                          <p:attrName>style.visibility</p:attrName>
                                        </p:attrNameLst>
                                      </p:cBhvr>
                                      <p:to>
                                        <p:strVal val="hidden"/>
                                      </p:to>
                                    </p:set>
                                  </p:childTnLst>
                                </p:cTn>
                              </p:par>
                            </p:childTnLst>
                          </p:cTn>
                        </p:par>
                        <p:par>
                          <p:cTn id="38" fill="hold">
                            <p:stCondLst>
                              <p:cond delay="0"/>
                            </p:stCondLst>
                            <p:childTnLst>
                              <p:par>
                                <p:cTn id="39" presetID="10" presetClass="entr" presetSubtype="0"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 grpId="0" animBg="1"/>
      <p:bldP spid="7" grpId="1" animBg="1"/>
      <p:bldP spid="9" grpId="0" animBg="1"/>
      <p:bldP spid="11" grpId="0" animBg="1"/>
      <p:bldP spid="12"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701" y="535424"/>
            <a:ext cx="8163276" cy="4562475"/>
          </a:xfrm>
        </p:spPr>
        <p:txBody>
          <a:bodyPr/>
          <a:lstStyle/>
          <a:p>
            <a:r>
              <a:rPr lang="en-US" altLang="zh-CN" dirty="0">
                <a:solidFill>
                  <a:schemeClr val="tx1"/>
                </a:solidFill>
                <a:latin typeface="Calibri" pitchFamily="34" charset="0"/>
                <a:cs typeface="Calibri" pitchFamily="34" charset="0"/>
              </a:rPr>
              <a:t>Concurrency bugs are feasible to be fixed automatically</a:t>
            </a:r>
          </a:p>
          <a:p>
            <a:pPr lvl="1"/>
            <a:r>
              <a:rPr lang="en-US" dirty="0">
                <a:solidFill>
                  <a:schemeClr val="tx1"/>
                </a:solidFill>
                <a:latin typeface="Calibri" pitchFamily="34" charset="0"/>
                <a:cs typeface="Calibri" pitchFamily="34" charset="0"/>
              </a:rPr>
              <a:t>Program is correct in most </a:t>
            </a:r>
            <a:r>
              <a:rPr lang="en-US" dirty="0" err="1">
                <a:solidFill>
                  <a:schemeClr val="tx1"/>
                </a:solidFill>
                <a:latin typeface="Calibri" pitchFamily="34" charset="0"/>
                <a:cs typeface="Calibri" pitchFamily="34" charset="0"/>
              </a:rPr>
              <a:t>interleavings</a:t>
            </a:r>
            <a:r>
              <a:rPr lang="en-US" altLang="zh-CN" dirty="0">
                <a:solidFill>
                  <a:schemeClr val="tx1"/>
                </a:solidFill>
                <a:latin typeface="Calibri" pitchFamily="34" charset="0"/>
                <a:cs typeface="Calibri" pitchFamily="34" charset="0"/>
              </a:rPr>
              <a:t>.</a:t>
            </a:r>
          </a:p>
          <a:p>
            <a:pPr lvl="1"/>
            <a:endParaRPr lang="en-US" dirty="0">
              <a:solidFill>
                <a:schemeClr val="tx1"/>
              </a:solidFill>
              <a:latin typeface="Calibri" pitchFamily="34" charset="0"/>
              <a:cs typeface="Calibri" pitchFamily="34" charset="0"/>
            </a:endParaRPr>
          </a:p>
          <a:p>
            <a:pPr lvl="1"/>
            <a:endParaRPr lang="en-US" dirty="0">
              <a:solidFill>
                <a:schemeClr val="tx1"/>
              </a:solidFill>
              <a:latin typeface="Calibri" pitchFamily="34" charset="0"/>
              <a:cs typeface="Calibri" pitchFamily="34" charset="0"/>
            </a:endParaRPr>
          </a:p>
          <a:p>
            <a:pPr lvl="1"/>
            <a:endParaRPr lang="en-US" dirty="0">
              <a:solidFill>
                <a:schemeClr val="tx1"/>
              </a:solidFill>
              <a:latin typeface="Calibri" pitchFamily="34" charset="0"/>
              <a:cs typeface="Calibri" pitchFamily="34" charset="0"/>
            </a:endParaRPr>
          </a:p>
          <a:p>
            <a:pPr lvl="1"/>
            <a:endParaRPr lang="en-US" dirty="0">
              <a:solidFill>
                <a:schemeClr val="tx1"/>
              </a:solidFill>
              <a:latin typeface="Calibri" pitchFamily="34" charset="0"/>
              <a:cs typeface="Calibri" pitchFamily="34" charset="0"/>
            </a:endParaRPr>
          </a:p>
          <a:p>
            <a:pPr lvl="1"/>
            <a:r>
              <a:rPr lang="en-US" dirty="0">
                <a:solidFill>
                  <a:schemeClr val="tx1"/>
                </a:solidFill>
                <a:latin typeface="Calibri" pitchFamily="34" charset="0"/>
                <a:cs typeface="Calibri" pitchFamily="34" charset="0"/>
              </a:rPr>
              <a:t>Only need to remove some bad </a:t>
            </a:r>
            <a:r>
              <a:rPr lang="en-US" dirty="0" err="1">
                <a:solidFill>
                  <a:schemeClr val="tx1"/>
                </a:solidFill>
                <a:latin typeface="Calibri" pitchFamily="34" charset="0"/>
                <a:cs typeface="Calibri" pitchFamily="34" charset="0"/>
              </a:rPr>
              <a:t>interleavings</a:t>
            </a:r>
            <a:r>
              <a:rPr lang="en-US" dirty="0">
                <a:solidFill>
                  <a:schemeClr val="tx1"/>
                </a:solidFill>
                <a:latin typeface="Calibri" pitchFamily="34" charset="0"/>
                <a:cs typeface="Calibri" pitchFamily="34" charset="0"/>
              </a:rPr>
              <a:t>.</a:t>
            </a:r>
          </a:p>
        </p:txBody>
      </p:sp>
      <p:sp>
        <p:nvSpPr>
          <p:cNvPr id="5" name="Title 1"/>
          <p:cNvSpPr txBox="1">
            <a:spLocks/>
          </p:cNvSpPr>
          <p:nvPr/>
        </p:nvSpPr>
        <p:spPr>
          <a:xfrm>
            <a:off x="-30700" y="-113331"/>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dirty="0">
                <a:latin typeface="Calibri" pitchFamily="34" charset="0"/>
                <a:cs typeface="Calibri" pitchFamily="34" charset="0"/>
              </a:rPr>
              <a:t>Automated</a:t>
            </a:r>
            <a:r>
              <a:rPr lang="zh-CN" altLang="en-US" dirty="0">
                <a:latin typeface="Calibri" pitchFamily="34" charset="0"/>
                <a:cs typeface="Calibri" pitchFamily="34" charset="0"/>
              </a:rPr>
              <a:t> </a:t>
            </a:r>
            <a:r>
              <a:rPr lang="en-US" dirty="0">
                <a:latin typeface="Calibri" pitchFamily="34" charset="0"/>
                <a:cs typeface="Calibri" pitchFamily="34" charset="0"/>
              </a:rPr>
              <a:t>Concurrency-Bug Fixing</a:t>
            </a:r>
          </a:p>
        </p:txBody>
      </p:sp>
      <p:sp>
        <p:nvSpPr>
          <p:cNvPr id="6"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tint val="75000"/>
                  </a:sysClr>
                </a:solidFill>
                <a:latin typeface="Calibri"/>
              </a:rPr>
              <a:t>4</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grpSp>
        <p:nvGrpSpPr>
          <p:cNvPr id="55" name="Group 54"/>
          <p:cNvGrpSpPr/>
          <p:nvPr/>
        </p:nvGrpSpPr>
        <p:grpSpPr>
          <a:xfrm>
            <a:off x="1021685" y="2433946"/>
            <a:ext cx="3314299" cy="1672256"/>
            <a:chOff x="840478" y="2851617"/>
            <a:chExt cx="3314299" cy="1672256"/>
          </a:xfrm>
        </p:grpSpPr>
        <p:grpSp>
          <p:nvGrpSpPr>
            <p:cNvPr id="36" name="Group 35"/>
            <p:cNvGrpSpPr/>
            <p:nvPr/>
          </p:nvGrpSpPr>
          <p:grpSpPr>
            <a:xfrm>
              <a:off x="840478" y="2851617"/>
              <a:ext cx="3314299" cy="1672256"/>
              <a:chOff x="2201557" y="3430166"/>
              <a:chExt cx="4304414" cy="1872343"/>
            </a:xfrm>
          </p:grpSpPr>
          <p:sp>
            <p:nvSpPr>
              <p:cNvPr id="37" name="Rounded Rectangle 36"/>
              <p:cNvSpPr/>
              <p:nvPr/>
            </p:nvSpPr>
            <p:spPr>
              <a:xfrm>
                <a:off x="2201557" y="3430166"/>
                <a:ext cx="4304414" cy="187234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Rectangle 37"/>
              <p:cNvSpPr/>
              <p:nvPr/>
            </p:nvSpPr>
            <p:spPr>
              <a:xfrm>
                <a:off x="2648947" y="3523232"/>
                <a:ext cx="1521858" cy="348647"/>
              </a:xfrm>
              <a:prstGeom prst="rect">
                <a:avLst/>
              </a:prstGeom>
            </p:spPr>
            <p:txBody>
              <a:bodyPr wrap="square">
                <a:spAutoFit/>
              </a:bodyPr>
              <a:lstStyle/>
              <a:p>
                <a:pPr algn="ctr"/>
                <a:r>
                  <a:rPr lang="en-US" dirty="0">
                    <a:latin typeface="Calibri" pitchFamily="34" charset="0"/>
                    <a:cs typeface="Calibri" pitchFamily="34" charset="0"/>
                  </a:rPr>
                  <a:t>Thread 1</a:t>
                </a:r>
              </a:p>
            </p:txBody>
          </p:sp>
          <p:sp>
            <p:nvSpPr>
              <p:cNvPr id="39" name="TextBox 38"/>
              <p:cNvSpPr txBox="1"/>
              <p:nvPr/>
            </p:nvSpPr>
            <p:spPr>
              <a:xfrm>
                <a:off x="2297561" y="3905215"/>
                <a:ext cx="2425139" cy="1033807"/>
              </a:xfrm>
              <a:prstGeom prst="rect">
                <a:avLst/>
              </a:prstGeom>
              <a:noFill/>
            </p:spPr>
            <p:txBody>
              <a:bodyPr wrap="square" rtlCol="0">
                <a:spAutoFit/>
              </a:bodyPr>
              <a:lstStyle/>
              <a:p>
                <a:r>
                  <a:rPr lang="en-US" dirty="0">
                    <a:latin typeface="Calibri" pitchFamily="34" charset="0"/>
                    <a:cs typeface="Calibri" pitchFamily="34" charset="0"/>
                  </a:rPr>
                  <a:t>if (</a:t>
                </a:r>
                <a:r>
                  <a:rPr lang="en-US" b="1" dirty="0" err="1">
                    <a:latin typeface="Calibri" pitchFamily="34" charset="0"/>
                    <a:cs typeface="Calibri" pitchFamily="34" charset="0"/>
                  </a:rPr>
                  <a:t>ptr</a:t>
                </a:r>
                <a:r>
                  <a:rPr lang="en-US" dirty="0">
                    <a:latin typeface="Calibri" pitchFamily="34" charset="0"/>
                    <a:cs typeface="Calibri" pitchFamily="34" charset="0"/>
                  </a:rPr>
                  <a:t> != NULL) {</a:t>
                </a:r>
              </a:p>
              <a:p>
                <a:r>
                  <a:rPr lang="en-US" dirty="0">
                    <a:latin typeface="Calibri" pitchFamily="34" charset="0"/>
                    <a:cs typeface="Calibri" pitchFamily="34" charset="0"/>
                  </a:rPr>
                  <a:t>   </a:t>
                </a:r>
                <a:r>
                  <a:rPr lang="en-US" b="1" dirty="0" err="1">
                    <a:latin typeface="Calibri" pitchFamily="34" charset="0"/>
                    <a:cs typeface="Calibri" pitchFamily="34" charset="0"/>
                  </a:rPr>
                  <a:t>ptr</a:t>
                </a:r>
                <a:r>
                  <a:rPr lang="en-US" dirty="0">
                    <a:latin typeface="Calibri" pitchFamily="34" charset="0"/>
                    <a:cs typeface="Calibri" pitchFamily="34" charset="0"/>
                  </a:rPr>
                  <a:t>-&gt;field = 1;</a:t>
                </a:r>
              </a:p>
              <a:p>
                <a:r>
                  <a:rPr lang="en-US" dirty="0">
                    <a:latin typeface="Calibri" pitchFamily="34" charset="0"/>
                    <a:cs typeface="Calibri" pitchFamily="34" charset="0"/>
                  </a:rPr>
                  <a:t>}</a:t>
                </a:r>
              </a:p>
            </p:txBody>
          </p:sp>
          <p:sp>
            <p:nvSpPr>
              <p:cNvPr id="40" name="Rectangle 39"/>
              <p:cNvSpPr/>
              <p:nvPr/>
            </p:nvSpPr>
            <p:spPr>
              <a:xfrm>
                <a:off x="4953158" y="3535883"/>
                <a:ext cx="1013611" cy="369332"/>
              </a:xfrm>
              <a:prstGeom prst="rect">
                <a:avLst/>
              </a:prstGeom>
            </p:spPr>
            <p:txBody>
              <a:bodyPr wrap="none">
                <a:spAutoFit/>
              </a:bodyPr>
              <a:lstStyle/>
              <a:p>
                <a:pPr algn="ctr"/>
                <a:r>
                  <a:rPr lang="en-US" dirty="0">
                    <a:latin typeface="Calibri" pitchFamily="34" charset="0"/>
                    <a:cs typeface="Calibri" pitchFamily="34" charset="0"/>
                  </a:rPr>
                  <a:t>Thread </a:t>
                </a:r>
                <a:r>
                  <a:rPr lang="en-US" altLang="zh-CN" dirty="0">
                    <a:latin typeface="Calibri" pitchFamily="34" charset="0"/>
                    <a:cs typeface="Calibri" pitchFamily="34" charset="0"/>
                  </a:rPr>
                  <a:t>2</a:t>
                </a:r>
                <a:endParaRPr lang="en-US" dirty="0">
                  <a:latin typeface="Calibri" pitchFamily="34" charset="0"/>
                  <a:cs typeface="Calibri" pitchFamily="34" charset="0"/>
                </a:endParaRPr>
              </a:p>
            </p:txBody>
          </p:sp>
          <p:sp>
            <p:nvSpPr>
              <p:cNvPr id="41" name="TextBox 40"/>
              <p:cNvSpPr txBox="1"/>
              <p:nvPr/>
            </p:nvSpPr>
            <p:spPr>
              <a:xfrm>
                <a:off x="4498450" y="4674750"/>
                <a:ext cx="1923027" cy="610133"/>
              </a:xfrm>
              <a:prstGeom prst="rect">
                <a:avLst/>
              </a:prstGeom>
              <a:noFill/>
            </p:spPr>
            <p:txBody>
              <a:bodyPr wrap="square" rtlCol="0">
                <a:spAutoFit/>
              </a:bodyPr>
              <a:lstStyle/>
              <a:p>
                <a:pPr algn="ctr"/>
                <a:r>
                  <a:rPr lang="en-US" b="1" dirty="0" err="1">
                    <a:latin typeface="Calibri" pitchFamily="34" charset="0"/>
                    <a:cs typeface="Calibri" pitchFamily="34" charset="0"/>
                  </a:rPr>
                  <a:t>ptr</a:t>
                </a:r>
                <a:r>
                  <a:rPr lang="en-US" dirty="0">
                    <a:latin typeface="Calibri" pitchFamily="34" charset="0"/>
                    <a:cs typeface="Calibri" pitchFamily="34" charset="0"/>
                  </a:rPr>
                  <a:t> = </a:t>
                </a:r>
                <a:r>
                  <a:rPr lang="en-US" altLang="zh-CN" dirty="0">
                    <a:latin typeface="Calibri" pitchFamily="34" charset="0"/>
                    <a:cs typeface="Calibri" pitchFamily="34" charset="0"/>
                  </a:rPr>
                  <a:t>NULL</a:t>
                </a:r>
                <a:r>
                  <a:rPr lang="en-US" dirty="0">
                    <a:latin typeface="Calibri" pitchFamily="34" charset="0"/>
                    <a:cs typeface="Calibri" pitchFamily="34" charset="0"/>
                  </a:rPr>
                  <a:t>;</a:t>
                </a:r>
              </a:p>
              <a:p>
                <a:endParaRPr lang="en-US" dirty="0">
                  <a:latin typeface="Calibri" pitchFamily="34" charset="0"/>
                  <a:cs typeface="Calibri" pitchFamily="34" charset="0"/>
                </a:endParaRPr>
              </a:p>
            </p:txBody>
          </p:sp>
        </p:grpSp>
        <p:cxnSp>
          <p:nvCxnSpPr>
            <p:cNvPr id="43" name="Straight Arrow Connector 42"/>
            <p:cNvCxnSpPr/>
            <p:nvPr/>
          </p:nvCxnSpPr>
          <p:spPr>
            <a:xfrm>
              <a:off x="2553621" y="3793072"/>
              <a:ext cx="228079" cy="2613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grpSp>
      <p:grpSp>
        <p:nvGrpSpPr>
          <p:cNvPr id="56" name="Group 55"/>
          <p:cNvGrpSpPr/>
          <p:nvPr/>
        </p:nvGrpSpPr>
        <p:grpSpPr>
          <a:xfrm>
            <a:off x="4816873" y="2433946"/>
            <a:ext cx="3314299" cy="1750556"/>
            <a:chOff x="4572000" y="2831870"/>
            <a:chExt cx="3314299" cy="1750556"/>
          </a:xfrm>
        </p:grpSpPr>
        <p:grpSp>
          <p:nvGrpSpPr>
            <p:cNvPr id="44" name="Group 43"/>
            <p:cNvGrpSpPr/>
            <p:nvPr/>
          </p:nvGrpSpPr>
          <p:grpSpPr>
            <a:xfrm>
              <a:off x="4572000" y="2831870"/>
              <a:ext cx="3314299" cy="1750556"/>
              <a:chOff x="2201557" y="3430166"/>
              <a:chExt cx="4304414" cy="1937137"/>
            </a:xfrm>
          </p:grpSpPr>
          <p:sp>
            <p:nvSpPr>
              <p:cNvPr id="45" name="Rounded Rectangle 44"/>
              <p:cNvSpPr/>
              <p:nvPr/>
            </p:nvSpPr>
            <p:spPr>
              <a:xfrm>
                <a:off x="2201557" y="3430166"/>
                <a:ext cx="4304414" cy="187234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Rectangle 45"/>
              <p:cNvSpPr/>
              <p:nvPr/>
            </p:nvSpPr>
            <p:spPr>
              <a:xfrm>
                <a:off x="2648947" y="3523232"/>
                <a:ext cx="1521858" cy="348647"/>
              </a:xfrm>
              <a:prstGeom prst="rect">
                <a:avLst/>
              </a:prstGeom>
            </p:spPr>
            <p:txBody>
              <a:bodyPr wrap="square">
                <a:spAutoFit/>
              </a:bodyPr>
              <a:lstStyle/>
              <a:p>
                <a:pPr algn="ctr"/>
                <a:r>
                  <a:rPr lang="en-US" dirty="0">
                    <a:latin typeface="Calibri" pitchFamily="34" charset="0"/>
                    <a:cs typeface="Calibri" pitchFamily="34" charset="0"/>
                  </a:rPr>
                  <a:t>Thread 1</a:t>
                </a:r>
              </a:p>
            </p:txBody>
          </p:sp>
          <p:sp>
            <p:nvSpPr>
              <p:cNvPr id="47" name="TextBox 46"/>
              <p:cNvSpPr txBox="1"/>
              <p:nvPr/>
            </p:nvSpPr>
            <p:spPr>
              <a:xfrm>
                <a:off x="2297560" y="4345561"/>
                <a:ext cx="2425139" cy="1021742"/>
              </a:xfrm>
              <a:prstGeom prst="rect">
                <a:avLst/>
              </a:prstGeom>
              <a:noFill/>
            </p:spPr>
            <p:txBody>
              <a:bodyPr wrap="square" rtlCol="0">
                <a:spAutoFit/>
              </a:bodyPr>
              <a:lstStyle/>
              <a:p>
                <a:r>
                  <a:rPr lang="en-US" dirty="0">
                    <a:latin typeface="Calibri" pitchFamily="34" charset="0"/>
                    <a:cs typeface="Calibri" pitchFamily="34" charset="0"/>
                  </a:rPr>
                  <a:t>if (</a:t>
                </a:r>
                <a:r>
                  <a:rPr lang="en-US" b="1" dirty="0" err="1">
                    <a:latin typeface="Calibri" pitchFamily="34" charset="0"/>
                    <a:cs typeface="Calibri" pitchFamily="34" charset="0"/>
                  </a:rPr>
                  <a:t>ptr</a:t>
                </a:r>
                <a:r>
                  <a:rPr lang="en-US" dirty="0">
                    <a:latin typeface="Calibri" pitchFamily="34" charset="0"/>
                    <a:cs typeface="Calibri" pitchFamily="34" charset="0"/>
                  </a:rPr>
                  <a:t> != NULL) {</a:t>
                </a:r>
              </a:p>
              <a:p>
                <a:r>
                  <a:rPr lang="en-US" dirty="0">
                    <a:latin typeface="Calibri" pitchFamily="34" charset="0"/>
                    <a:cs typeface="Calibri" pitchFamily="34" charset="0"/>
                  </a:rPr>
                  <a:t>   </a:t>
                </a:r>
                <a:r>
                  <a:rPr lang="en-US" b="1" dirty="0" err="1">
                    <a:latin typeface="Calibri" pitchFamily="34" charset="0"/>
                    <a:cs typeface="Calibri" pitchFamily="34" charset="0"/>
                  </a:rPr>
                  <a:t>ptr</a:t>
                </a:r>
                <a:r>
                  <a:rPr lang="en-US" dirty="0">
                    <a:latin typeface="Calibri" pitchFamily="34" charset="0"/>
                    <a:cs typeface="Calibri" pitchFamily="34" charset="0"/>
                  </a:rPr>
                  <a:t>-&gt;field = 1;</a:t>
                </a:r>
              </a:p>
              <a:p>
                <a:r>
                  <a:rPr lang="en-US" dirty="0">
                    <a:latin typeface="Calibri" pitchFamily="34" charset="0"/>
                    <a:cs typeface="Calibri" pitchFamily="34" charset="0"/>
                  </a:rPr>
                  <a:t>}</a:t>
                </a:r>
              </a:p>
            </p:txBody>
          </p:sp>
          <p:sp>
            <p:nvSpPr>
              <p:cNvPr id="48" name="Rectangle 47"/>
              <p:cNvSpPr/>
              <p:nvPr/>
            </p:nvSpPr>
            <p:spPr>
              <a:xfrm>
                <a:off x="4953158" y="3535883"/>
                <a:ext cx="1013611" cy="369332"/>
              </a:xfrm>
              <a:prstGeom prst="rect">
                <a:avLst/>
              </a:prstGeom>
            </p:spPr>
            <p:txBody>
              <a:bodyPr wrap="none">
                <a:spAutoFit/>
              </a:bodyPr>
              <a:lstStyle/>
              <a:p>
                <a:pPr algn="ctr"/>
                <a:r>
                  <a:rPr lang="en-US" dirty="0">
                    <a:latin typeface="Calibri" pitchFamily="34" charset="0"/>
                    <a:cs typeface="Calibri" pitchFamily="34" charset="0"/>
                  </a:rPr>
                  <a:t>Thread </a:t>
                </a:r>
                <a:r>
                  <a:rPr lang="en-US" altLang="zh-CN" dirty="0">
                    <a:latin typeface="Calibri" pitchFamily="34" charset="0"/>
                    <a:cs typeface="Calibri" pitchFamily="34" charset="0"/>
                  </a:rPr>
                  <a:t>2</a:t>
                </a:r>
                <a:endParaRPr lang="en-US" dirty="0">
                  <a:latin typeface="Calibri" pitchFamily="34" charset="0"/>
                  <a:cs typeface="Calibri" pitchFamily="34" charset="0"/>
                </a:endParaRPr>
              </a:p>
            </p:txBody>
          </p:sp>
          <p:sp>
            <p:nvSpPr>
              <p:cNvPr id="49" name="TextBox 48"/>
              <p:cNvSpPr txBox="1"/>
              <p:nvPr/>
            </p:nvSpPr>
            <p:spPr>
              <a:xfrm>
                <a:off x="4498450" y="3868009"/>
                <a:ext cx="1923027" cy="610132"/>
              </a:xfrm>
              <a:prstGeom prst="rect">
                <a:avLst/>
              </a:prstGeom>
              <a:noFill/>
            </p:spPr>
            <p:txBody>
              <a:bodyPr wrap="square" rtlCol="0">
                <a:spAutoFit/>
              </a:bodyPr>
              <a:lstStyle/>
              <a:p>
                <a:pPr algn="ctr"/>
                <a:r>
                  <a:rPr lang="en-US" b="1" dirty="0" err="1">
                    <a:latin typeface="Calibri" pitchFamily="34" charset="0"/>
                    <a:cs typeface="Calibri" pitchFamily="34" charset="0"/>
                  </a:rPr>
                  <a:t>ptr</a:t>
                </a:r>
                <a:r>
                  <a:rPr lang="en-US" dirty="0">
                    <a:latin typeface="Calibri" pitchFamily="34" charset="0"/>
                    <a:cs typeface="Calibri" pitchFamily="34" charset="0"/>
                  </a:rPr>
                  <a:t> = </a:t>
                </a:r>
                <a:r>
                  <a:rPr lang="en-US" altLang="zh-CN" dirty="0">
                    <a:latin typeface="Calibri" pitchFamily="34" charset="0"/>
                    <a:cs typeface="Calibri" pitchFamily="34" charset="0"/>
                  </a:rPr>
                  <a:t>NULL</a:t>
                </a:r>
                <a:r>
                  <a:rPr lang="en-US" dirty="0">
                    <a:latin typeface="Calibri" pitchFamily="34" charset="0"/>
                    <a:cs typeface="Calibri" pitchFamily="34" charset="0"/>
                  </a:rPr>
                  <a:t>;</a:t>
                </a:r>
              </a:p>
              <a:p>
                <a:endParaRPr lang="en-US" dirty="0">
                  <a:latin typeface="Calibri" pitchFamily="34" charset="0"/>
                  <a:cs typeface="Calibri" pitchFamily="34" charset="0"/>
                </a:endParaRPr>
              </a:p>
            </p:txBody>
          </p:sp>
        </p:grpSp>
        <p:cxnSp>
          <p:nvCxnSpPr>
            <p:cNvPr id="50" name="Straight Arrow Connector 49"/>
            <p:cNvCxnSpPr/>
            <p:nvPr/>
          </p:nvCxnSpPr>
          <p:spPr>
            <a:xfrm flipH="1">
              <a:off x="6088276" y="3411369"/>
              <a:ext cx="424946" cy="24772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grpSp>
      <p:grpSp>
        <p:nvGrpSpPr>
          <p:cNvPr id="70" name="Group 69"/>
          <p:cNvGrpSpPr/>
          <p:nvPr/>
        </p:nvGrpSpPr>
        <p:grpSpPr>
          <a:xfrm>
            <a:off x="2828157" y="4517986"/>
            <a:ext cx="3314299" cy="1672256"/>
            <a:chOff x="2179617" y="4517986"/>
            <a:chExt cx="3314299" cy="1672256"/>
          </a:xfrm>
        </p:grpSpPr>
        <p:grpSp>
          <p:nvGrpSpPr>
            <p:cNvPr id="58" name="Group 57"/>
            <p:cNvGrpSpPr/>
            <p:nvPr/>
          </p:nvGrpSpPr>
          <p:grpSpPr>
            <a:xfrm>
              <a:off x="2179617" y="4517986"/>
              <a:ext cx="3314299" cy="1672256"/>
              <a:chOff x="2201557" y="3430166"/>
              <a:chExt cx="4304414" cy="1872343"/>
            </a:xfrm>
          </p:grpSpPr>
          <p:sp>
            <p:nvSpPr>
              <p:cNvPr id="60" name="Rounded Rectangle 59"/>
              <p:cNvSpPr/>
              <p:nvPr/>
            </p:nvSpPr>
            <p:spPr>
              <a:xfrm>
                <a:off x="2201557" y="3430166"/>
                <a:ext cx="4304414" cy="18723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1" name="Rectangle 60"/>
              <p:cNvSpPr/>
              <p:nvPr/>
            </p:nvSpPr>
            <p:spPr>
              <a:xfrm>
                <a:off x="2648947" y="3523232"/>
                <a:ext cx="1521858" cy="348647"/>
              </a:xfrm>
              <a:prstGeom prst="rect">
                <a:avLst/>
              </a:prstGeom>
            </p:spPr>
            <p:txBody>
              <a:bodyPr wrap="square">
                <a:spAutoFit/>
              </a:bodyPr>
              <a:lstStyle/>
              <a:p>
                <a:pPr algn="ctr"/>
                <a:r>
                  <a:rPr lang="en-US" dirty="0">
                    <a:latin typeface="Calibri" pitchFamily="34" charset="0"/>
                    <a:cs typeface="Calibri" pitchFamily="34" charset="0"/>
                  </a:rPr>
                  <a:t>Thread 1</a:t>
                </a:r>
              </a:p>
            </p:txBody>
          </p:sp>
          <p:sp>
            <p:nvSpPr>
              <p:cNvPr id="62" name="TextBox 61"/>
              <p:cNvSpPr txBox="1"/>
              <p:nvPr/>
            </p:nvSpPr>
            <p:spPr>
              <a:xfrm>
                <a:off x="2297561" y="3905215"/>
                <a:ext cx="2425139" cy="1343949"/>
              </a:xfrm>
              <a:prstGeom prst="rect">
                <a:avLst/>
              </a:prstGeom>
              <a:noFill/>
            </p:spPr>
            <p:txBody>
              <a:bodyPr wrap="square" rtlCol="0">
                <a:spAutoFit/>
              </a:bodyPr>
              <a:lstStyle/>
              <a:p>
                <a:r>
                  <a:rPr lang="en-US" dirty="0">
                    <a:latin typeface="Calibri" pitchFamily="34" charset="0"/>
                    <a:cs typeface="Calibri" pitchFamily="34" charset="0"/>
                  </a:rPr>
                  <a:t>if (</a:t>
                </a:r>
                <a:r>
                  <a:rPr lang="en-US" b="1" dirty="0" err="1">
                    <a:latin typeface="Calibri" pitchFamily="34" charset="0"/>
                    <a:cs typeface="Calibri" pitchFamily="34" charset="0"/>
                  </a:rPr>
                  <a:t>ptr</a:t>
                </a:r>
                <a:r>
                  <a:rPr lang="en-US" dirty="0">
                    <a:latin typeface="Calibri" pitchFamily="34" charset="0"/>
                    <a:cs typeface="Calibri" pitchFamily="34" charset="0"/>
                  </a:rPr>
                  <a:t> != NULL) {</a:t>
                </a:r>
              </a:p>
              <a:p>
                <a:endParaRPr lang="en-US" dirty="0">
                  <a:latin typeface="Calibri" pitchFamily="34" charset="0"/>
                  <a:cs typeface="Calibri" pitchFamily="34" charset="0"/>
                </a:endParaRPr>
              </a:p>
              <a:p>
                <a:r>
                  <a:rPr lang="en-US" dirty="0">
                    <a:latin typeface="Calibri" pitchFamily="34" charset="0"/>
                    <a:cs typeface="Calibri" pitchFamily="34" charset="0"/>
                  </a:rPr>
                  <a:t>   </a:t>
                </a:r>
                <a:r>
                  <a:rPr lang="en-US" b="1" dirty="0" err="1">
                    <a:latin typeface="Calibri" pitchFamily="34" charset="0"/>
                    <a:cs typeface="Calibri" pitchFamily="34" charset="0"/>
                  </a:rPr>
                  <a:t>ptr</a:t>
                </a:r>
                <a:r>
                  <a:rPr lang="en-US" dirty="0">
                    <a:latin typeface="Calibri" pitchFamily="34" charset="0"/>
                    <a:cs typeface="Calibri" pitchFamily="34" charset="0"/>
                  </a:rPr>
                  <a:t>-&gt;field = 1;</a:t>
                </a:r>
              </a:p>
              <a:p>
                <a:r>
                  <a:rPr lang="en-US" dirty="0">
                    <a:latin typeface="Calibri" pitchFamily="34" charset="0"/>
                    <a:cs typeface="Calibri" pitchFamily="34" charset="0"/>
                  </a:rPr>
                  <a:t>}</a:t>
                </a:r>
              </a:p>
            </p:txBody>
          </p:sp>
          <p:sp>
            <p:nvSpPr>
              <p:cNvPr id="63" name="Rectangle 62"/>
              <p:cNvSpPr/>
              <p:nvPr/>
            </p:nvSpPr>
            <p:spPr>
              <a:xfrm>
                <a:off x="4953158" y="3535883"/>
                <a:ext cx="1013611" cy="369332"/>
              </a:xfrm>
              <a:prstGeom prst="rect">
                <a:avLst/>
              </a:prstGeom>
            </p:spPr>
            <p:txBody>
              <a:bodyPr wrap="none">
                <a:spAutoFit/>
              </a:bodyPr>
              <a:lstStyle/>
              <a:p>
                <a:pPr algn="ctr"/>
                <a:r>
                  <a:rPr lang="en-US" dirty="0">
                    <a:latin typeface="Calibri" pitchFamily="34" charset="0"/>
                    <a:cs typeface="Calibri" pitchFamily="34" charset="0"/>
                  </a:rPr>
                  <a:t>Thread </a:t>
                </a:r>
                <a:r>
                  <a:rPr lang="en-US" altLang="zh-CN" dirty="0">
                    <a:latin typeface="Calibri" pitchFamily="34" charset="0"/>
                    <a:cs typeface="Calibri" pitchFamily="34" charset="0"/>
                  </a:rPr>
                  <a:t>2</a:t>
                </a:r>
                <a:endParaRPr lang="en-US" dirty="0">
                  <a:latin typeface="Calibri" pitchFamily="34" charset="0"/>
                  <a:cs typeface="Calibri" pitchFamily="34" charset="0"/>
                </a:endParaRPr>
              </a:p>
            </p:txBody>
          </p:sp>
          <p:sp>
            <p:nvSpPr>
              <p:cNvPr id="64" name="TextBox 63"/>
              <p:cNvSpPr txBox="1"/>
              <p:nvPr/>
            </p:nvSpPr>
            <p:spPr>
              <a:xfrm>
                <a:off x="4498450" y="4176120"/>
                <a:ext cx="1923027" cy="610133"/>
              </a:xfrm>
              <a:prstGeom prst="rect">
                <a:avLst/>
              </a:prstGeom>
              <a:noFill/>
            </p:spPr>
            <p:txBody>
              <a:bodyPr wrap="square" rtlCol="0">
                <a:spAutoFit/>
              </a:bodyPr>
              <a:lstStyle/>
              <a:p>
                <a:pPr algn="ctr"/>
                <a:r>
                  <a:rPr lang="en-US" b="1" dirty="0" err="1">
                    <a:latin typeface="Calibri" pitchFamily="34" charset="0"/>
                    <a:cs typeface="Calibri" pitchFamily="34" charset="0"/>
                  </a:rPr>
                  <a:t>ptr</a:t>
                </a:r>
                <a:r>
                  <a:rPr lang="en-US" dirty="0">
                    <a:latin typeface="Calibri" pitchFamily="34" charset="0"/>
                    <a:cs typeface="Calibri" pitchFamily="34" charset="0"/>
                  </a:rPr>
                  <a:t> = </a:t>
                </a:r>
                <a:r>
                  <a:rPr lang="en-US" altLang="zh-CN" dirty="0">
                    <a:latin typeface="Calibri" pitchFamily="34" charset="0"/>
                    <a:cs typeface="Calibri" pitchFamily="34" charset="0"/>
                  </a:rPr>
                  <a:t>NULL</a:t>
                </a:r>
                <a:r>
                  <a:rPr lang="en-US" dirty="0">
                    <a:latin typeface="Calibri" pitchFamily="34" charset="0"/>
                    <a:cs typeface="Calibri" pitchFamily="34" charset="0"/>
                  </a:rPr>
                  <a:t>;</a:t>
                </a:r>
              </a:p>
              <a:p>
                <a:endParaRPr lang="en-US" dirty="0">
                  <a:latin typeface="Calibri" pitchFamily="34" charset="0"/>
                  <a:cs typeface="Calibri" pitchFamily="34" charset="0"/>
                </a:endParaRPr>
              </a:p>
            </p:txBody>
          </p:sp>
        </p:grpSp>
        <p:cxnSp>
          <p:nvCxnSpPr>
            <p:cNvPr id="65" name="Straight Arrow Connector 64"/>
            <p:cNvCxnSpPr/>
            <p:nvPr/>
          </p:nvCxnSpPr>
          <p:spPr>
            <a:xfrm>
              <a:off x="3892760" y="5099843"/>
              <a:ext cx="228079" cy="261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6" name="Straight Arrow Connector 65"/>
            <p:cNvCxnSpPr/>
            <p:nvPr/>
          </p:nvCxnSpPr>
          <p:spPr>
            <a:xfrm flipH="1">
              <a:off x="3836766" y="5418569"/>
              <a:ext cx="296518" cy="24772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31" name="Explosion 2 30"/>
          <p:cNvSpPr/>
          <p:nvPr/>
        </p:nvSpPr>
        <p:spPr>
          <a:xfrm>
            <a:off x="4075239" y="5414681"/>
            <a:ext cx="3809976" cy="1223377"/>
          </a:xfrm>
          <a:prstGeom prst="irregularSeal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Segmentation Fault</a:t>
            </a:r>
            <a:endParaRPr lang="en-US" dirty="0"/>
          </a:p>
        </p:txBody>
      </p:sp>
    </p:spTree>
    <p:extLst>
      <p:ext uri="{BB962C8B-B14F-4D97-AF65-F5344CB8AC3E}">
        <p14:creationId xmlns:p14="http://schemas.microsoft.com/office/powerpoint/2010/main" val="3501265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213" y="914808"/>
            <a:ext cx="8029574" cy="4562475"/>
          </a:xfrm>
        </p:spPr>
        <p:txBody>
          <a:bodyPr>
            <a:normAutofit fontScale="92500" lnSpcReduction="20000"/>
          </a:bodyPr>
          <a:lstStyle/>
          <a:p>
            <a:r>
              <a:rPr lang="en-US" altLang="zh-CN" dirty="0">
                <a:solidFill>
                  <a:schemeClr val="tx1"/>
                </a:solidFill>
                <a:latin typeface="Calibri" pitchFamily="34" charset="0"/>
                <a:cs typeface="Calibri" pitchFamily="34" charset="0"/>
              </a:rPr>
              <a:t>Why </a:t>
            </a:r>
            <a:r>
              <a:rPr lang="en-US" dirty="0">
                <a:solidFill>
                  <a:schemeClr val="tx1"/>
                </a:solidFill>
                <a:latin typeface="Calibri" pitchFamily="34" charset="0"/>
                <a:cs typeface="Calibri" pitchFamily="34" charset="0"/>
              </a:rPr>
              <a:t>atomicity-violation bugs?</a:t>
            </a:r>
          </a:p>
          <a:p>
            <a:pPr lvl="1"/>
            <a:r>
              <a:rPr lang="en-US" altLang="zh-CN" dirty="0">
                <a:solidFill>
                  <a:schemeClr val="tx1"/>
                </a:solidFill>
                <a:latin typeface="Calibri" pitchFamily="34" charset="0"/>
                <a:cs typeface="Calibri" pitchFamily="34" charset="0"/>
              </a:rPr>
              <a:t>O</a:t>
            </a:r>
            <a:r>
              <a:rPr lang="en-US" dirty="0">
                <a:solidFill>
                  <a:schemeClr val="tx1"/>
                </a:solidFill>
                <a:latin typeface="Calibri" pitchFamily="34" charset="0"/>
                <a:cs typeface="Calibri" pitchFamily="34" charset="0"/>
              </a:rPr>
              <a:t>ne of the most common types of concurrency bug</a:t>
            </a:r>
          </a:p>
          <a:p>
            <a:r>
              <a:rPr lang="en-US" altLang="zh-CN" dirty="0">
                <a:solidFill>
                  <a:schemeClr val="tx1"/>
                </a:solidFill>
                <a:latin typeface="Calibri" pitchFamily="34" charset="0"/>
                <a:cs typeface="Calibri" pitchFamily="34" charset="0"/>
              </a:rPr>
              <a:t>Strategy</a:t>
            </a:r>
          </a:p>
          <a:p>
            <a:pPr lvl="1"/>
            <a:r>
              <a:rPr lang="en-US" dirty="0">
                <a:solidFill>
                  <a:schemeClr val="tx1"/>
                </a:solidFill>
                <a:latin typeface="Calibri" pitchFamily="34" charset="0"/>
                <a:cs typeface="Calibri" pitchFamily="34" charset="0"/>
              </a:rPr>
              <a:t>Statically adding locks to remove buggy </a:t>
            </a:r>
            <a:r>
              <a:rPr lang="en-US" dirty="0" err="1">
                <a:solidFill>
                  <a:schemeClr val="tx1"/>
                </a:solidFill>
                <a:latin typeface="Calibri" pitchFamily="34" charset="0"/>
                <a:cs typeface="Calibri" pitchFamily="34" charset="0"/>
              </a:rPr>
              <a:t>interleavings</a:t>
            </a:r>
            <a:r>
              <a:rPr lang="en-US" dirty="0">
                <a:solidFill>
                  <a:schemeClr val="tx1"/>
                </a:solidFill>
                <a:latin typeface="Calibri" pitchFamily="34" charset="0"/>
                <a:cs typeface="Calibri" pitchFamily="34" charset="0"/>
              </a:rPr>
              <a:t>.</a:t>
            </a:r>
          </a:p>
          <a:p>
            <a:r>
              <a:rPr lang="en-US" altLang="zh-CN" dirty="0">
                <a:solidFill>
                  <a:schemeClr val="tx1"/>
                </a:solidFill>
                <a:latin typeface="Calibri" pitchFamily="34" charset="0"/>
                <a:cs typeface="Calibri" pitchFamily="34" charset="0"/>
              </a:rPr>
              <a:t>Goal </a:t>
            </a:r>
          </a:p>
          <a:p>
            <a:pPr lvl="1"/>
            <a:r>
              <a:rPr lang="en-US" altLang="zh-CN" dirty="0">
                <a:solidFill>
                  <a:schemeClr val="tx1"/>
                </a:solidFill>
                <a:latin typeface="Calibri" pitchFamily="34" charset="0"/>
                <a:cs typeface="Calibri" pitchFamily="34" charset="0"/>
              </a:rPr>
              <a:t>Automate the whole bug-fixing process</a:t>
            </a:r>
          </a:p>
          <a:p>
            <a:pPr lvl="1"/>
            <a:r>
              <a:rPr lang="en-US" dirty="0">
                <a:solidFill>
                  <a:schemeClr val="tx1"/>
                </a:solidFill>
                <a:latin typeface="Calibri" pitchFamily="34" charset="0"/>
                <a:cs typeface="Calibri" pitchFamily="34" charset="0"/>
              </a:rPr>
              <a:t>Provides </a:t>
            </a:r>
            <a:r>
              <a:rPr lang="en-US" i="1" dirty="0">
                <a:solidFill>
                  <a:schemeClr val="tx1"/>
                </a:solidFill>
                <a:latin typeface="Calibri" pitchFamily="34" charset="0"/>
                <a:cs typeface="Calibri" pitchFamily="34" charset="0"/>
              </a:rPr>
              <a:t>best-effort</a:t>
            </a:r>
            <a:r>
              <a:rPr lang="en-US" dirty="0">
                <a:solidFill>
                  <a:schemeClr val="tx1"/>
                </a:solidFill>
                <a:latin typeface="Calibri" pitchFamily="34" charset="0"/>
                <a:cs typeface="Calibri" pitchFamily="34" charset="0"/>
              </a:rPr>
              <a:t> atomicity-violation patches</a:t>
            </a:r>
          </a:p>
          <a:p>
            <a:pPr lvl="2"/>
            <a:r>
              <a:rPr lang="en-US" sz="2400" dirty="0">
                <a:solidFill>
                  <a:schemeClr val="tx1"/>
                </a:solidFill>
                <a:latin typeface="Calibri" pitchFamily="34" charset="0"/>
                <a:cs typeface="Calibri" pitchFamily="34" charset="0"/>
              </a:rPr>
              <a:t>Correctness</a:t>
            </a:r>
            <a:endParaRPr lang="en-US" dirty="0">
              <a:solidFill>
                <a:schemeClr val="tx1"/>
              </a:solidFill>
              <a:latin typeface="Calibri" pitchFamily="34" charset="0"/>
              <a:cs typeface="Calibri" pitchFamily="34" charset="0"/>
            </a:endParaRPr>
          </a:p>
          <a:p>
            <a:pPr lvl="2"/>
            <a:r>
              <a:rPr lang="en-US" sz="2400" dirty="0">
                <a:solidFill>
                  <a:schemeClr val="tx1"/>
                </a:solidFill>
                <a:latin typeface="Calibri" pitchFamily="34" charset="0"/>
                <a:cs typeface="Calibri" pitchFamily="34" charset="0"/>
              </a:rPr>
              <a:t>Performance</a:t>
            </a:r>
          </a:p>
          <a:p>
            <a:pPr lvl="2"/>
            <a:r>
              <a:rPr lang="en-US" sz="2400" dirty="0">
                <a:solidFill>
                  <a:schemeClr val="tx1"/>
                </a:solidFill>
                <a:latin typeface="Calibri" pitchFamily="34" charset="0"/>
                <a:cs typeface="Calibri" pitchFamily="34" charset="0"/>
              </a:rPr>
              <a:t>Readability</a:t>
            </a:r>
            <a:endParaRPr lang="en-US" dirty="0">
              <a:solidFill>
                <a:schemeClr val="tx1"/>
              </a:solidFill>
              <a:latin typeface="Calibri" pitchFamily="34" charset="0"/>
              <a:cs typeface="Calibri" pitchFamily="34" charset="0"/>
            </a:endParaRPr>
          </a:p>
          <a:p>
            <a:pPr lvl="1"/>
            <a:endParaRPr lang="en-US" dirty="0">
              <a:solidFill>
                <a:schemeClr val="tx1"/>
              </a:solidFill>
              <a:latin typeface="Calibri" pitchFamily="34" charset="0"/>
              <a:cs typeface="Calibri" pitchFamily="34" charset="0"/>
            </a:endParaRPr>
          </a:p>
          <a:p>
            <a:pPr lvl="1"/>
            <a:endParaRPr lang="en-US" dirty="0">
              <a:solidFill>
                <a:schemeClr val="tx1"/>
              </a:solidFill>
              <a:latin typeface="Calibri" pitchFamily="34" charset="0"/>
              <a:cs typeface="Calibri" pitchFamily="34" charset="0"/>
            </a:endParaRPr>
          </a:p>
        </p:txBody>
      </p:sp>
      <p:sp>
        <p:nvSpPr>
          <p:cNvPr id="5" name="Title 1"/>
          <p:cNvSpPr txBox="1">
            <a:spLocks/>
          </p:cNvSpPr>
          <p:nvPr/>
        </p:nvSpPr>
        <p:spPr>
          <a:xfrm>
            <a:off x="0" y="0"/>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dirty="0" err="1">
                <a:latin typeface="Calibri" pitchFamily="34" charset="0"/>
                <a:cs typeface="Calibri" pitchFamily="34" charset="0"/>
              </a:rPr>
              <a:t>AFix</a:t>
            </a:r>
            <a:r>
              <a:rPr lang="en-US" dirty="0">
                <a:latin typeface="Calibri" pitchFamily="34" charset="0"/>
                <a:cs typeface="Calibri" pitchFamily="34" charset="0"/>
              </a:rPr>
              <a:t>: Automated</a:t>
            </a:r>
            <a:r>
              <a:rPr lang="zh-CN" altLang="en-US" dirty="0">
                <a:latin typeface="Calibri" pitchFamily="34" charset="0"/>
                <a:cs typeface="Calibri" pitchFamily="34" charset="0"/>
              </a:rPr>
              <a:t> </a:t>
            </a:r>
            <a:r>
              <a:rPr lang="en-US" dirty="0">
                <a:latin typeface="Calibri" pitchFamily="34" charset="0"/>
                <a:cs typeface="Calibri" pitchFamily="34" charset="0"/>
              </a:rPr>
              <a:t>Atomicity-Violation Fixing</a:t>
            </a:r>
          </a:p>
        </p:txBody>
      </p:sp>
      <p:sp>
        <p:nvSpPr>
          <p:cNvPr id="6"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tint val="75000"/>
                  </a:sysClr>
                </a:solidFill>
                <a:latin typeface="Calibri"/>
              </a:rPr>
              <a:t>5</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pic>
        <p:nvPicPr>
          <p:cNvPr id="1027" name="Picture 3" descr="C:\Users\aliang\AppData\Local\Temp\lo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024" y="4050251"/>
            <a:ext cx="2839943" cy="283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508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97575"/>
            <a:ext cx="8586787" cy="4581144"/>
          </a:xfrm>
        </p:spPr>
        <p:txBody>
          <a:bodyPr/>
          <a:lstStyle/>
          <a:p>
            <a:r>
              <a:rPr lang="en-US" altLang="zh-CN" dirty="0">
                <a:solidFill>
                  <a:schemeClr val="tx1"/>
                </a:solidFill>
                <a:latin typeface="Calibri" pitchFamily="34" charset="0"/>
                <a:cs typeface="Calibri" pitchFamily="34" charset="0"/>
              </a:rPr>
              <a:t>A single-variable atomicity-violation detection &amp; testing tool</a:t>
            </a:r>
          </a:p>
          <a:p>
            <a:endParaRPr lang="en-US" altLang="zh-CN" dirty="0">
              <a:solidFill>
                <a:schemeClr val="tx1"/>
              </a:solidFill>
              <a:latin typeface="Calibri" pitchFamily="34" charset="0"/>
              <a:cs typeface="Calibri" pitchFamily="34" charset="0"/>
            </a:endParaRPr>
          </a:p>
          <a:p>
            <a:r>
              <a:rPr lang="en-US" altLang="zh-CN" dirty="0">
                <a:solidFill>
                  <a:schemeClr val="tx1"/>
                </a:solidFill>
                <a:latin typeface="Calibri" pitchFamily="34" charset="0"/>
                <a:cs typeface="Calibri" pitchFamily="34" charset="0"/>
              </a:rPr>
              <a:t>It reports a list of buggy instruction triples</a:t>
            </a:r>
          </a:p>
          <a:p>
            <a:pPr lvl="1"/>
            <a:r>
              <a:rPr lang="en-US" dirty="0">
                <a:solidFill>
                  <a:schemeClr val="tx1"/>
                </a:solidFill>
                <a:latin typeface="Calibri" pitchFamily="34" charset="0"/>
                <a:cs typeface="Calibri" pitchFamily="34" charset="0"/>
              </a:rPr>
              <a:t>Abbreviated as {(</a:t>
            </a:r>
            <a:r>
              <a:rPr lang="en-US" i="1" dirty="0">
                <a:solidFill>
                  <a:schemeClr val="tx1"/>
                </a:solidFill>
                <a:latin typeface="Calibri" pitchFamily="34" charset="0"/>
                <a:cs typeface="Calibri" pitchFamily="34" charset="0"/>
              </a:rPr>
              <a:t>p</a:t>
            </a:r>
            <a:r>
              <a:rPr lang="en-US" i="1" baseline="-25000" dirty="0">
                <a:solidFill>
                  <a:schemeClr val="tx1"/>
                </a:solidFill>
                <a:latin typeface="Calibri" pitchFamily="34" charset="0"/>
                <a:cs typeface="Calibri" pitchFamily="34" charset="0"/>
              </a:rPr>
              <a:t>1</a:t>
            </a:r>
            <a:r>
              <a:rPr lang="en-US" dirty="0">
                <a:solidFill>
                  <a:schemeClr val="tx1"/>
                </a:solidFill>
                <a:latin typeface="Calibri" pitchFamily="34" charset="0"/>
                <a:cs typeface="Calibri" pitchFamily="34" charset="0"/>
              </a:rPr>
              <a:t>, </a:t>
            </a:r>
            <a:r>
              <a:rPr lang="en-US" i="1" dirty="0">
                <a:solidFill>
                  <a:schemeClr val="tx1"/>
                </a:solidFill>
                <a:latin typeface="Calibri" pitchFamily="34" charset="0"/>
                <a:cs typeface="Calibri" pitchFamily="34" charset="0"/>
              </a:rPr>
              <a:t>c</a:t>
            </a:r>
            <a:r>
              <a:rPr lang="en-US" i="1" baseline="-25000" dirty="0">
                <a:solidFill>
                  <a:schemeClr val="tx1"/>
                </a:solidFill>
                <a:latin typeface="Calibri" pitchFamily="34" charset="0"/>
                <a:cs typeface="Calibri" pitchFamily="34" charset="0"/>
              </a:rPr>
              <a:t>1</a:t>
            </a:r>
            <a:r>
              <a:rPr lang="en-US" dirty="0">
                <a:solidFill>
                  <a:schemeClr val="tx1"/>
                </a:solidFill>
                <a:latin typeface="Calibri" pitchFamily="34" charset="0"/>
                <a:cs typeface="Calibri" pitchFamily="34" charset="0"/>
              </a:rPr>
              <a:t>, </a:t>
            </a:r>
            <a:r>
              <a:rPr lang="en-US" i="1" dirty="0">
                <a:solidFill>
                  <a:schemeClr val="tx1"/>
                </a:solidFill>
                <a:latin typeface="Calibri" pitchFamily="34" charset="0"/>
                <a:cs typeface="Calibri" pitchFamily="34" charset="0"/>
              </a:rPr>
              <a:t>r</a:t>
            </a:r>
            <a:r>
              <a:rPr lang="en-US" i="1" baseline="-25000" dirty="0">
                <a:solidFill>
                  <a:schemeClr val="tx1"/>
                </a:solidFill>
                <a:latin typeface="Calibri" pitchFamily="34" charset="0"/>
                <a:cs typeface="Calibri" pitchFamily="34" charset="0"/>
              </a:rPr>
              <a:t>1</a:t>
            </a:r>
            <a:r>
              <a:rPr lang="en-US" dirty="0">
                <a:solidFill>
                  <a:schemeClr val="tx1"/>
                </a:solidFill>
                <a:latin typeface="Calibri" pitchFamily="34" charset="0"/>
                <a:cs typeface="Calibri" pitchFamily="34" charset="0"/>
              </a:rPr>
              <a:t>), …, (</a:t>
            </a:r>
            <a:r>
              <a:rPr lang="en-US" i="1" dirty="0" err="1">
                <a:solidFill>
                  <a:schemeClr val="tx1"/>
                </a:solidFill>
                <a:latin typeface="Calibri" pitchFamily="34" charset="0"/>
                <a:cs typeface="Calibri" pitchFamily="34" charset="0"/>
              </a:rPr>
              <a:t>p</a:t>
            </a:r>
            <a:r>
              <a:rPr lang="en-US" i="1" baseline="-25000" dirty="0" err="1">
                <a:solidFill>
                  <a:schemeClr val="tx1"/>
                </a:solidFill>
                <a:latin typeface="Calibri" pitchFamily="34" charset="0"/>
                <a:cs typeface="Calibri" pitchFamily="34" charset="0"/>
              </a:rPr>
              <a:t>n</a:t>
            </a:r>
            <a:r>
              <a:rPr lang="en-US" dirty="0">
                <a:solidFill>
                  <a:schemeClr val="tx1"/>
                </a:solidFill>
                <a:latin typeface="Calibri" pitchFamily="34" charset="0"/>
                <a:cs typeface="Calibri" pitchFamily="34" charset="0"/>
              </a:rPr>
              <a:t>, </a:t>
            </a:r>
            <a:r>
              <a:rPr lang="en-US" i="1" dirty="0" err="1">
                <a:solidFill>
                  <a:schemeClr val="tx1"/>
                </a:solidFill>
                <a:latin typeface="Calibri" pitchFamily="34" charset="0"/>
                <a:cs typeface="Calibri" pitchFamily="34" charset="0"/>
              </a:rPr>
              <a:t>c</a:t>
            </a:r>
            <a:r>
              <a:rPr lang="en-US" i="1" baseline="-25000" dirty="0" err="1">
                <a:solidFill>
                  <a:schemeClr val="tx1"/>
                </a:solidFill>
                <a:latin typeface="Calibri" pitchFamily="34" charset="0"/>
                <a:cs typeface="Calibri" pitchFamily="34" charset="0"/>
              </a:rPr>
              <a:t>n</a:t>
            </a:r>
            <a:r>
              <a:rPr lang="en-US" dirty="0">
                <a:solidFill>
                  <a:schemeClr val="tx1"/>
                </a:solidFill>
                <a:latin typeface="Calibri" pitchFamily="34" charset="0"/>
                <a:cs typeface="Calibri" pitchFamily="34" charset="0"/>
              </a:rPr>
              <a:t>, </a:t>
            </a:r>
            <a:r>
              <a:rPr lang="en-US" i="1" dirty="0" err="1">
                <a:solidFill>
                  <a:schemeClr val="tx1"/>
                </a:solidFill>
                <a:latin typeface="Calibri" pitchFamily="34" charset="0"/>
                <a:cs typeface="Calibri" pitchFamily="34" charset="0"/>
              </a:rPr>
              <a:t>r</a:t>
            </a:r>
            <a:r>
              <a:rPr lang="en-US" i="1" baseline="-25000" dirty="0" err="1">
                <a:solidFill>
                  <a:schemeClr val="tx1"/>
                </a:solidFill>
                <a:latin typeface="Calibri" pitchFamily="34" charset="0"/>
                <a:cs typeface="Calibri" pitchFamily="34" charset="0"/>
              </a:rPr>
              <a:t>n</a:t>
            </a:r>
            <a:r>
              <a:rPr lang="en-US" dirty="0">
                <a:solidFill>
                  <a:schemeClr val="tx1"/>
                </a:solidFill>
                <a:latin typeface="Calibri" pitchFamily="34" charset="0"/>
                <a:cs typeface="Calibri" pitchFamily="34" charset="0"/>
              </a:rPr>
              <a:t>)}</a:t>
            </a:r>
          </a:p>
        </p:txBody>
      </p:sp>
      <p:sp>
        <p:nvSpPr>
          <p:cNvPr id="5" name="Title 1"/>
          <p:cNvSpPr txBox="1">
            <a:spLocks/>
          </p:cNvSpPr>
          <p:nvPr/>
        </p:nvSpPr>
        <p:spPr>
          <a:xfrm>
            <a:off x="0" y="375040"/>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dirty="0" err="1">
                <a:latin typeface="Calibri" pitchFamily="34" charset="0"/>
                <a:cs typeface="Calibri" pitchFamily="34" charset="0"/>
              </a:rPr>
              <a:t>CTrigger</a:t>
            </a:r>
            <a:r>
              <a:rPr lang="en-US" dirty="0">
                <a:latin typeface="Calibri" pitchFamily="34" charset="0"/>
                <a:cs typeface="Calibri" pitchFamily="34" charset="0"/>
              </a:rPr>
              <a:t> Bug-Detector Review</a:t>
            </a:r>
          </a:p>
        </p:txBody>
      </p:sp>
      <p:sp>
        <p:nvSpPr>
          <p:cNvPr id="18"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7</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grpSp>
        <p:nvGrpSpPr>
          <p:cNvPr id="19" name="Group 18"/>
          <p:cNvGrpSpPr/>
          <p:nvPr/>
        </p:nvGrpSpPr>
        <p:grpSpPr>
          <a:xfrm>
            <a:off x="2969451" y="4213594"/>
            <a:ext cx="3314299" cy="2684724"/>
            <a:chOff x="2179617" y="4517991"/>
            <a:chExt cx="3314299" cy="1759401"/>
          </a:xfrm>
          <a:noFill/>
        </p:grpSpPr>
        <p:grpSp>
          <p:nvGrpSpPr>
            <p:cNvPr id="22" name="Group 21"/>
            <p:cNvGrpSpPr/>
            <p:nvPr/>
          </p:nvGrpSpPr>
          <p:grpSpPr>
            <a:xfrm>
              <a:off x="2179617" y="4517991"/>
              <a:ext cx="3314299" cy="1759401"/>
              <a:chOff x="2201557" y="3430166"/>
              <a:chExt cx="4304414" cy="1969912"/>
            </a:xfrm>
            <a:grpFill/>
          </p:grpSpPr>
          <p:sp>
            <p:nvSpPr>
              <p:cNvPr id="28" name="Rounded Rectangle 27"/>
              <p:cNvSpPr/>
              <p:nvPr/>
            </p:nvSpPr>
            <p:spPr>
              <a:xfrm>
                <a:off x="2201557" y="3430166"/>
                <a:ext cx="4304414" cy="1872343"/>
              </a:xfrm>
              <a:prstGeom prst="round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Rectangle 29"/>
              <p:cNvSpPr/>
              <p:nvPr/>
            </p:nvSpPr>
            <p:spPr>
              <a:xfrm>
                <a:off x="2648947" y="3523232"/>
                <a:ext cx="1521858" cy="348647"/>
              </a:xfrm>
              <a:prstGeom prst="rect">
                <a:avLst/>
              </a:prstGeom>
              <a:grpFill/>
            </p:spPr>
            <p:txBody>
              <a:bodyPr wrap="square">
                <a:spAutoFit/>
              </a:bodyPr>
              <a:lstStyle/>
              <a:p>
                <a:pPr algn="ctr"/>
                <a:r>
                  <a:rPr lang="en-US" dirty="0">
                    <a:latin typeface="Calibri" pitchFamily="34" charset="0"/>
                    <a:cs typeface="Calibri" pitchFamily="34" charset="0"/>
                  </a:rPr>
                  <a:t>Thread 1</a:t>
                </a:r>
              </a:p>
            </p:txBody>
          </p:sp>
          <p:sp>
            <p:nvSpPr>
              <p:cNvPr id="31" name="TextBox 30"/>
              <p:cNvSpPr txBox="1"/>
              <p:nvPr/>
            </p:nvSpPr>
            <p:spPr>
              <a:xfrm>
                <a:off x="2297561" y="3905215"/>
                <a:ext cx="2425139" cy="1343949"/>
              </a:xfrm>
              <a:prstGeom prst="rect">
                <a:avLst/>
              </a:prstGeom>
              <a:grpFill/>
            </p:spPr>
            <p:txBody>
              <a:bodyPr wrap="square" rtlCol="0">
                <a:spAutoFit/>
              </a:bodyPr>
              <a:lstStyle/>
              <a:p>
                <a:r>
                  <a:rPr lang="en-US" dirty="0">
                    <a:latin typeface="Calibri" pitchFamily="34" charset="0"/>
                    <a:cs typeface="Calibri" pitchFamily="34" charset="0"/>
                  </a:rPr>
                  <a:t>if (</a:t>
                </a:r>
                <a:r>
                  <a:rPr lang="en-US" b="1" dirty="0" err="1">
                    <a:latin typeface="Calibri" pitchFamily="34" charset="0"/>
                    <a:cs typeface="Calibri" pitchFamily="34" charset="0"/>
                  </a:rPr>
                  <a:t>ptr</a:t>
                </a:r>
                <a:r>
                  <a:rPr lang="en-US" dirty="0">
                    <a:latin typeface="Calibri" pitchFamily="34" charset="0"/>
                    <a:cs typeface="Calibri" pitchFamily="34" charset="0"/>
                  </a:rPr>
                  <a:t> != NULL) {</a:t>
                </a:r>
              </a:p>
              <a:p>
                <a:endParaRPr lang="en-US" dirty="0">
                  <a:latin typeface="Calibri" pitchFamily="34" charset="0"/>
                  <a:cs typeface="Calibri" pitchFamily="34" charset="0"/>
                </a:endParaRPr>
              </a:p>
              <a:p>
                <a:r>
                  <a:rPr lang="en-US" dirty="0">
                    <a:latin typeface="Calibri" pitchFamily="34" charset="0"/>
                    <a:cs typeface="Calibri" pitchFamily="34" charset="0"/>
                  </a:rPr>
                  <a:t>   </a:t>
                </a:r>
                <a:r>
                  <a:rPr lang="en-US" b="1" dirty="0" err="1">
                    <a:latin typeface="Calibri" pitchFamily="34" charset="0"/>
                    <a:cs typeface="Calibri" pitchFamily="34" charset="0"/>
                  </a:rPr>
                  <a:t>ptr</a:t>
                </a:r>
                <a:r>
                  <a:rPr lang="en-US" dirty="0">
                    <a:latin typeface="Calibri" pitchFamily="34" charset="0"/>
                    <a:cs typeface="Calibri" pitchFamily="34" charset="0"/>
                  </a:rPr>
                  <a:t>-&gt;field = 1;</a:t>
                </a:r>
              </a:p>
              <a:p>
                <a:r>
                  <a:rPr lang="en-US" dirty="0">
                    <a:latin typeface="Calibri" pitchFamily="34" charset="0"/>
                    <a:cs typeface="Calibri" pitchFamily="34" charset="0"/>
                  </a:rPr>
                  <a:t>}</a:t>
                </a:r>
              </a:p>
            </p:txBody>
          </p:sp>
          <p:sp>
            <p:nvSpPr>
              <p:cNvPr id="32" name="Rectangle 31"/>
              <p:cNvSpPr/>
              <p:nvPr/>
            </p:nvSpPr>
            <p:spPr>
              <a:xfrm>
                <a:off x="4953158" y="3535883"/>
                <a:ext cx="1013611" cy="369332"/>
              </a:xfrm>
              <a:prstGeom prst="rect">
                <a:avLst/>
              </a:prstGeom>
              <a:grpFill/>
            </p:spPr>
            <p:txBody>
              <a:bodyPr wrap="none">
                <a:spAutoFit/>
              </a:bodyPr>
              <a:lstStyle/>
              <a:p>
                <a:pPr algn="ctr"/>
                <a:r>
                  <a:rPr lang="en-US" dirty="0">
                    <a:latin typeface="Calibri" pitchFamily="34" charset="0"/>
                    <a:cs typeface="Calibri" pitchFamily="34" charset="0"/>
                  </a:rPr>
                  <a:t>Thread </a:t>
                </a:r>
                <a:r>
                  <a:rPr lang="en-US" altLang="zh-CN" dirty="0">
                    <a:latin typeface="Calibri" pitchFamily="34" charset="0"/>
                    <a:cs typeface="Calibri" pitchFamily="34" charset="0"/>
                  </a:rPr>
                  <a:t>2</a:t>
                </a:r>
                <a:endParaRPr lang="en-US" dirty="0">
                  <a:latin typeface="Calibri" pitchFamily="34" charset="0"/>
                  <a:cs typeface="Calibri" pitchFamily="34" charset="0"/>
                </a:endParaRPr>
              </a:p>
            </p:txBody>
          </p:sp>
          <p:sp>
            <p:nvSpPr>
              <p:cNvPr id="33" name="TextBox 32"/>
              <p:cNvSpPr txBox="1"/>
              <p:nvPr/>
            </p:nvSpPr>
            <p:spPr>
              <a:xfrm>
                <a:off x="4498450" y="4789945"/>
                <a:ext cx="1923027" cy="610133"/>
              </a:xfrm>
              <a:prstGeom prst="rect">
                <a:avLst/>
              </a:prstGeom>
              <a:grpFill/>
            </p:spPr>
            <p:txBody>
              <a:bodyPr wrap="square" rtlCol="0">
                <a:spAutoFit/>
              </a:bodyPr>
              <a:lstStyle/>
              <a:p>
                <a:pPr algn="ctr"/>
                <a:r>
                  <a:rPr lang="en-US" b="1" dirty="0" err="1">
                    <a:latin typeface="Calibri" pitchFamily="34" charset="0"/>
                    <a:cs typeface="Calibri" pitchFamily="34" charset="0"/>
                  </a:rPr>
                  <a:t>ptr</a:t>
                </a:r>
                <a:r>
                  <a:rPr lang="en-US" dirty="0">
                    <a:latin typeface="Calibri" pitchFamily="34" charset="0"/>
                    <a:cs typeface="Calibri" pitchFamily="34" charset="0"/>
                  </a:rPr>
                  <a:t> = </a:t>
                </a:r>
                <a:r>
                  <a:rPr lang="en-US" altLang="zh-CN" dirty="0">
                    <a:latin typeface="Calibri" pitchFamily="34" charset="0"/>
                    <a:cs typeface="Calibri" pitchFamily="34" charset="0"/>
                  </a:rPr>
                  <a:t>NULL</a:t>
                </a:r>
                <a:r>
                  <a:rPr lang="en-US" dirty="0">
                    <a:latin typeface="Calibri" pitchFamily="34" charset="0"/>
                    <a:cs typeface="Calibri" pitchFamily="34" charset="0"/>
                  </a:rPr>
                  <a:t>;</a:t>
                </a:r>
              </a:p>
              <a:p>
                <a:endParaRPr lang="en-US" dirty="0">
                  <a:latin typeface="Calibri" pitchFamily="34" charset="0"/>
                  <a:cs typeface="Calibri" pitchFamily="34" charset="0"/>
                </a:endParaRPr>
              </a:p>
            </p:txBody>
          </p:sp>
        </p:grpSp>
        <p:cxnSp>
          <p:nvCxnSpPr>
            <p:cNvPr id="23" name="Straight Arrow Connector 22"/>
            <p:cNvCxnSpPr>
              <a:endCxn id="33" idx="0"/>
            </p:cNvCxnSpPr>
            <p:nvPr/>
          </p:nvCxnSpPr>
          <p:spPr>
            <a:xfrm>
              <a:off x="3892760" y="5099843"/>
              <a:ext cx="795754" cy="632617"/>
            </a:xfrm>
            <a:prstGeom prst="straightConnector1">
              <a:avLst/>
            </a:prstGeom>
            <a:grpFill/>
            <a:ln>
              <a:tailEnd type="arrow"/>
            </a:ln>
          </p:spPr>
          <p:style>
            <a:lnRef idx="2">
              <a:schemeClr val="accent2"/>
            </a:lnRef>
            <a:fillRef idx="0">
              <a:schemeClr val="accent2"/>
            </a:fillRef>
            <a:effectRef idx="1">
              <a:schemeClr val="accent2"/>
            </a:effectRef>
            <a:fontRef idx="minor">
              <a:schemeClr val="tx1"/>
            </a:fontRef>
          </p:style>
        </p:cxnSp>
        <p:cxnSp>
          <p:nvCxnSpPr>
            <p:cNvPr id="25" name="Straight Arrow Connector 24"/>
            <p:cNvCxnSpPr/>
            <p:nvPr/>
          </p:nvCxnSpPr>
          <p:spPr>
            <a:xfrm flipH="1" flipV="1">
              <a:off x="3330793" y="5542440"/>
              <a:ext cx="790047" cy="345429"/>
            </a:xfrm>
            <a:prstGeom prst="straightConnector1">
              <a:avLst/>
            </a:prstGeom>
            <a:grpFill/>
            <a:ln>
              <a:tailEnd type="arrow"/>
            </a:ln>
          </p:spPr>
          <p:style>
            <a:lnRef idx="2">
              <a:schemeClr val="accent2"/>
            </a:lnRef>
            <a:fillRef idx="0">
              <a:schemeClr val="accent2"/>
            </a:fillRef>
            <a:effectRef idx="1">
              <a:schemeClr val="accent2"/>
            </a:effectRef>
            <a:fontRef idx="minor">
              <a:schemeClr val="tx1"/>
            </a:fontRef>
          </p:style>
        </p:cxnSp>
      </p:grpSp>
      <p:cxnSp>
        <p:nvCxnSpPr>
          <p:cNvPr id="34" name="Straight Arrow Connector 33"/>
          <p:cNvCxnSpPr/>
          <p:nvPr/>
        </p:nvCxnSpPr>
        <p:spPr>
          <a:xfrm>
            <a:off x="1270535" y="4516441"/>
            <a:ext cx="170078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1268667" y="5114965"/>
            <a:ext cx="170078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5999842" y="5741066"/>
            <a:ext cx="170078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96942" y="4147109"/>
            <a:ext cx="1709763" cy="523220"/>
          </a:xfrm>
          <a:prstGeom prst="rect">
            <a:avLst/>
          </a:prstGeom>
          <a:noFill/>
        </p:spPr>
        <p:txBody>
          <a:bodyPr wrap="none" rtlCol="0">
            <a:spAutoFit/>
          </a:bodyPr>
          <a:lstStyle/>
          <a:p>
            <a:r>
              <a:rPr lang="en-US" sz="2800" b="1" i="1" dirty="0">
                <a:effectLst>
                  <a:outerShdw blurRad="38100" dist="38100" dir="2700000" algn="tl">
                    <a:srgbClr val="000000">
                      <a:alpha val="43137"/>
                    </a:srgbClr>
                  </a:outerShdw>
                </a:effectLst>
                <a:latin typeface="Calibri" pitchFamily="34" charset="0"/>
                <a:cs typeface="Calibri" pitchFamily="34" charset="0"/>
              </a:rPr>
              <a:t>p</a:t>
            </a:r>
            <a:r>
              <a:rPr lang="en-US" dirty="0">
                <a:latin typeface="Calibri" pitchFamily="34" charset="0"/>
                <a:cs typeface="Calibri" pitchFamily="34" charset="0"/>
              </a:rPr>
              <a:t>revious access</a:t>
            </a:r>
            <a:endParaRPr lang="en-US" dirty="0"/>
          </a:p>
        </p:txBody>
      </p:sp>
      <p:sp>
        <p:nvSpPr>
          <p:cNvPr id="37" name="TextBox 36"/>
          <p:cNvSpPr txBox="1"/>
          <p:nvPr/>
        </p:nvSpPr>
        <p:spPr>
          <a:xfrm>
            <a:off x="1196941" y="4739991"/>
            <a:ext cx="1577355" cy="523220"/>
          </a:xfrm>
          <a:prstGeom prst="rect">
            <a:avLst/>
          </a:prstGeom>
          <a:noFill/>
        </p:spPr>
        <p:txBody>
          <a:bodyPr wrap="none" rtlCol="0">
            <a:spAutoFit/>
          </a:bodyPr>
          <a:lstStyle/>
          <a:p>
            <a:pPr marL="0" lvl="1"/>
            <a:r>
              <a:rPr lang="en-US" dirty="0">
                <a:latin typeface="Calibri" pitchFamily="34" charset="0"/>
                <a:cs typeface="Calibri" pitchFamily="34" charset="0"/>
              </a:rPr>
              <a:t>​</a:t>
            </a:r>
            <a:r>
              <a:rPr lang="en-US" sz="2800" b="1" i="1" dirty="0">
                <a:effectLst>
                  <a:outerShdw blurRad="38100" dist="38100" dir="2700000" algn="tl">
                    <a:srgbClr val="000000">
                      <a:alpha val="43137"/>
                    </a:srgbClr>
                  </a:outerShdw>
                </a:effectLst>
                <a:latin typeface="Calibri" pitchFamily="34" charset="0"/>
                <a:cs typeface="Calibri" pitchFamily="34" charset="0"/>
              </a:rPr>
              <a:t>c</a:t>
            </a:r>
            <a:r>
              <a:rPr lang="en-US" dirty="0">
                <a:latin typeface="Calibri" pitchFamily="34" charset="0"/>
                <a:cs typeface="Calibri" pitchFamily="34" charset="0"/>
              </a:rPr>
              <a:t>urrent access</a:t>
            </a:r>
            <a:endParaRPr lang="en-US" dirty="0"/>
          </a:p>
        </p:txBody>
      </p:sp>
      <p:sp>
        <p:nvSpPr>
          <p:cNvPr id="38" name="TextBox 37"/>
          <p:cNvSpPr txBox="1"/>
          <p:nvPr/>
        </p:nvSpPr>
        <p:spPr>
          <a:xfrm>
            <a:off x="6123271" y="5356424"/>
            <a:ext cx="1576778" cy="523220"/>
          </a:xfrm>
          <a:prstGeom prst="rect">
            <a:avLst/>
          </a:prstGeom>
          <a:noFill/>
        </p:spPr>
        <p:txBody>
          <a:bodyPr wrap="none" rtlCol="0">
            <a:spAutoFit/>
          </a:bodyPr>
          <a:lstStyle/>
          <a:p>
            <a:pPr marL="0" lvl="1"/>
            <a:r>
              <a:rPr lang="en-US" dirty="0">
                <a:latin typeface="Calibri" pitchFamily="34" charset="0"/>
                <a:cs typeface="Calibri" pitchFamily="34" charset="0"/>
              </a:rPr>
              <a:t>​</a:t>
            </a:r>
            <a:r>
              <a:rPr lang="en-US" sz="2800" b="1" i="1" dirty="0">
                <a:effectLst>
                  <a:outerShdw blurRad="38100" dist="38100" dir="2700000" algn="tl">
                    <a:srgbClr val="000000">
                      <a:alpha val="43137"/>
                    </a:srgbClr>
                  </a:outerShdw>
                </a:effectLst>
                <a:latin typeface="Calibri" pitchFamily="34" charset="0"/>
                <a:cs typeface="Calibri" pitchFamily="34" charset="0"/>
              </a:rPr>
              <a:t>r</a:t>
            </a:r>
            <a:r>
              <a:rPr lang="en-US" dirty="0">
                <a:latin typeface="Calibri" pitchFamily="34" charset="0"/>
                <a:cs typeface="Calibri" pitchFamily="34" charset="0"/>
              </a:rPr>
              <a:t>emote access</a:t>
            </a:r>
            <a:endParaRPr lang="en-US" dirty="0"/>
          </a:p>
        </p:txBody>
      </p:sp>
    </p:spTree>
    <p:extLst>
      <p:ext uri="{BB962C8B-B14F-4D97-AF65-F5344CB8AC3E}">
        <p14:creationId xmlns:p14="http://schemas.microsoft.com/office/powerpoint/2010/main" val="3991047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06395" y="2461163"/>
            <a:ext cx="3022332" cy="202358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4" name="Rounded Rectangle 3"/>
          <p:cNvSpPr/>
          <p:nvPr/>
        </p:nvSpPr>
        <p:spPr>
          <a:xfrm>
            <a:off x="694210" y="1339494"/>
            <a:ext cx="1352101" cy="304679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a:solidFill>
                  <a:srgbClr val="0070C0"/>
                </a:solidFill>
                <a:latin typeface="Calibri" pitchFamily="34" charset="0"/>
                <a:cs typeface="Calibri" pitchFamily="34" charset="0"/>
              </a:rPr>
              <a:t>Input from </a:t>
            </a:r>
            <a:r>
              <a:rPr lang="en-US" sz="2400" dirty="0" err="1">
                <a:solidFill>
                  <a:srgbClr val="0070C0"/>
                </a:solidFill>
                <a:latin typeface="Calibri" pitchFamily="34" charset="0"/>
                <a:cs typeface="Calibri" pitchFamily="34" charset="0"/>
              </a:rPr>
              <a:t>CTrigger</a:t>
            </a:r>
            <a:endParaRPr lang="en-US" sz="2400" dirty="0">
              <a:solidFill>
                <a:srgbClr val="0070C0"/>
              </a:solidFill>
              <a:latin typeface="Calibri" pitchFamily="34" charset="0"/>
              <a:cs typeface="Calibri" pitchFamily="34" charset="0"/>
            </a:endParaRPr>
          </a:p>
          <a:p>
            <a:pPr algn="ctr"/>
            <a:endParaRPr lang="en-US" sz="2400" dirty="0">
              <a:solidFill>
                <a:srgbClr val="0070C0"/>
              </a:solidFill>
              <a:latin typeface="Calibri" pitchFamily="34" charset="0"/>
              <a:cs typeface="Calibri" pitchFamily="34" charset="0"/>
            </a:endParaRPr>
          </a:p>
          <a:p>
            <a:pPr algn="ctr"/>
            <a:endParaRPr lang="en-US" sz="2400" dirty="0">
              <a:solidFill>
                <a:srgbClr val="0070C0"/>
              </a:solidFill>
              <a:latin typeface="Calibri" pitchFamily="34" charset="0"/>
              <a:cs typeface="Calibri" pitchFamily="34" charset="0"/>
            </a:endParaRPr>
          </a:p>
          <a:p>
            <a:pPr algn="ctr"/>
            <a:endParaRPr lang="en-US" sz="2400" dirty="0">
              <a:solidFill>
                <a:srgbClr val="0070C0"/>
              </a:solidFill>
              <a:latin typeface="Calibri" pitchFamily="34" charset="0"/>
              <a:cs typeface="Calibri" pitchFamily="34" charset="0"/>
            </a:endParaRPr>
          </a:p>
          <a:p>
            <a:pPr algn="ctr"/>
            <a:endParaRPr lang="en-US" sz="2400" dirty="0">
              <a:solidFill>
                <a:srgbClr val="0070C0"/>
              </a:solidFill>
              <a:latin typeface="Calibri" pitchFamily="34" charset="0"/>
              <a:cs typeface="Calibri" pitchFamily="34" charset="0"/>
            </a:endParaRPr>
          </a:p>
          <a:p>
            <a:pPr algn="ctr"/>
            <a:endParaRPr lang="en-US" sz="2400" dirty="0">
              <a:solidFill>
                <a:srgbClr val="0070C0"/>
              </a:solidFill>
              <a:latin typeface="Calibri" pitchFamily="34" charset="0"/>
              <a:cs typeface="Calibri" pitchFamily="34" charset="0"/>
            </a:endParaRPr>
          </a:p>
        </p:txBody>
      </p:sp>
      <p:sp>
        <p:nvSpPr>
          <p:cNvPr id="53" name="Rectangle 52"/>
          <p:cNvSpPr/>
          <p:nvPr/>
        </p:nvSpPr>
        <p:spPr>
          <a:xfrm>
            <a:off x="867970" y="3914975"/>
            <a:ext cx="962029" cy="369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2" name="Rectangle 51"/>
          <p:cNvSpPr/>
          <p:nvPr/>
        </p:nvSpPr>
        <p:spPr>
          <a:xfrm>
            <a:off x="867971" y="2678095"/>
            <a:ext cx="962029" cy="369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 name="Title 1"/>
          <p:cNvSpPr txBox="1">
            <a:spLocks/>
          </p:cNvSpPr>
          <p:nvPr/>
        </p:nvSpPr>
        <p:spPr>
          <a:xfrm>
            <a:off x="0" y="685596"/>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dirty="0" err="1">
                <a:latin typeface="Calibri" pitchFamily="34" charset="0"/>
                <a:cs typeface="Calibri" pitchFamily="34" charset="0"/>
              </a:rPr>
              <a:t>AFix</a:t>
            </a:r>
            <a:r>
              <a:rPr lang="en-US" dirty="0">
                <a:latin typeface="Calibri" pitchFamily="34" charset="0"/>
                <a:cs typeface="Calibri" pitchFamily="34" charset="0"/>
              </a:rPr>
              <a:t> Overview</a:t>
            </a:r>
          </a:p>
        </p:txBody>
      </p:sp>
      <p:sp>
        <p:nvSpPr>
          <p:cNvPr id="54" name="Rectangle 53"/>
          <p:cNvSpPr/>
          <p:nvPr/>
        </p:nvSpPr>
        <p:spPr>
          <a:xfrm>
            <a:off x="2565310" y="3914975"/>
            <a:ext cx="962029" cy="369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i="1" dirty="0">
                <a:latin typeface="Calibri" pitchFamily="34" charset="0"/>
                <a:cs typeface="Calibri" pitchFamily="34" charset="0"/>
              </a:rPr>
              <a:t>patch</a:t>
            </a:r>
            <a:r>
              <a:rPr lang="en-US" sz="2000" i="1" baseline="-25000" dirty="0">
                <a:latin typeface="Calibri" pitchFamily="34" charset="0"/>
                <a:cs typeface="Calibri" pitchFamily="34" charset="0"/>
              </a:rPr>
              <a:t>n</a:t>
            </a:r>
            <a:endParaRPr lang="en-US" sz="2000" dirty="0"/>
          </a:p>
        </p:txBody>
      </p:sp>
      <p:sp>
        <p:nvSpPr>
          <p:cNvPr id="55" name="Rectangle 54"/>
          <p:cNvSpPr/>
          <p:nvPr/>
        </p:nvSpPr>
        <p:spPr>
          <a:xfrm>
            <a:off x="2565309" y="2678095"/>
            <a:ext cx="962029" cy="369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000" i="1" dirty="0">
                <a:latin typeface="Calibri" pitchFamily="34" charset="0"/>
                <a:cs typeface="Calibri" pitchFamily="34" charset="0"/>
              </a:rPr>
              <a:t>patch</a:t>
            </a:r>
            <a:r>
              <a:rPr lang="en-US" sz="2000" i="1" baseline="-25000" dirty="0">
                <a:latin typeface="Calibri" pitchFamily="34" charset="0"/>
                <a:cs typeface="Calibri" pitchFamily="34" charset="0"/>
              </a:rPr>
              <a:t>1</a:t>
            </a:r>
            <a:endParaRPr lang="en-US" sz="2000" dirty="0"/>
          </a:p>
        </p:txBody>
      </p:sp>
      <p:sp>
        <p:nvSpPr>
          <p:cNvPr id="56" name="Rectangle 55"/>
          <p:cNvSpPr/>
          <p:nvPr/>
        </p:nvSpPr>
        <p:spPr>
          <a:xfrm>
            <a:off x="765460" y="2687620"/>
            <a:ext cx="1198097" cy="1631216"/>
          </a:xfrm>
          <a:prstGeom prst="rect">
            <a:avLst/>
          </a:prstGeom>
        </p:spPr>
        <p:txBody>
          <a:bodyPr wrap="square">
            <a:spAutoFit/>
          </a:bodyPr>
          <a:lstStyle/>
          <a:p>
            <a:r>
              <a:rPr lang="en-US" sz="2000" dirty="0">
                <a:latin typeface="Calibri" pitchFamily="34" charset="0"/>
                <a:cs typeface="Calibri" pitchFamily="34" charset="0"/>
              </a:rPr>
              <a:t>(</a:t>
            </a:r>
            <a:r>
              <a:rPr lang="en-US" sz="2000" i="1" dirty="0">
                <a:latin typeface="Calibri" pitchFamily="34" charset="0"/>
                <a:cs typeface="Calibri" pitchFamily="34" charset="0"/>
              </a:rPr>
              <a:t>p</a:t>
            </a:r>
            <a:r>
              <a:rPr lang="en-US" sz="2000" i="1" baseline="-25000" dirty="0">
                <a:latin typeface="Calibri" pitchFamily="34" charset="0"/>
                <a:cs typeface="Calibri" pitchFamily="34" charset="0"/>
              </a:rPr>
              <a:t>1</a:t>
            </a:r>
            <a:r>
              <a:rPr lang="en-US" sz="2000" dirty="0">
                <a:latin typeface="Calibri" pitchFamily="34" charset="0"/>
                <a:cs typeface="Calibri" pitchFamily="34" charset="0"/>
              </a:rPr>
              <a:t>, </a:t>
            </a:r>
            <a:r>
              <a:rPr lang="en-US" sz="2000" i="1" dirty="0">
                <a:latin typeface="Calibri" pitchFamily="34" charset="0"/>
                <a:cs typeface="Calibri" pitchFamily="34" charset="0"/>
              </a:rPr>
              <a:t>c</a:t>
            </a:r>
            <a:r>
              <a:rPr lang="en-US" sz="2000" i="1" baseline="-25000" dirty="0">
                <a:latin typeface="Calibri" pitchFamily="34" charset="0"/>
                <a:cs typeface="Calibri" pitchFamily="34" charset="0"/>
              </a:rPr>
              <a:t>1</a:t>
            </a:r>
            <a:r>
              <a:rPr lang="en-US" sz="2000" dirty="0">
                <a:latin typeface="Calibri" pitchFamily="34" charset="0"/>
                <a:cs typeface="Calibri" pitchFamily="34" charset="0"/>
              </a:rPr>
              <a:t>, </a:t>
            </a:r>
            <a:r>
              <a:rPr lang="en-US" sz="2000" i="1" dirty="0">
                <a:latin typeface="Calibri" pitchFamily="34" charset="0"/>
                <a:cs typeface="Calibri" pitchFamily="34" charset="0"/>
              </a:rPr>
              <a:t>r</a:t>
            </a:r>
            <a:r>
              <a:rPr lang="en-US" sz="2000" i="1" baseline="-25000" dirty="0">
                <a:latin typeface="Calibri" pitchFamily="34" charset="0"/>
                <a:cs typeface="Calibri" pitchFamily="34" charset="0"/>
              </a:rPr>
              <a:t>1</a:t>
            </a:r>
            <a:r>
              <a:rPr lang="en-US" sz="2000" dirty="0">
                <a:latin typeface="Calibri" pitchFamily="34" charset="0"/>
                <a:cs typeface="Calibri" pitchFamily="34" charset="0"/>
              </a:rPr>
              <a:t>)</a:t>
            </a:r>
          </a:p>
          <a:p>
            <a:r>
              <a:rPr lang="en-US" sz="2000" dirty="0">
                <a:latin typeface="Calibri" pitchFamily="34" charset="0"/>
                <a:cs typeface="Calibri" pitchFamily="34" charset="0"/>
              </a:rPr>
              <a:t>…</a:t>
            </a:r>
          </a:p>
          <a:p>
            <a:r>
              <a:rPr lang="en-US" sz="2000" dirty="0">
                <a:latin typeface="Calibri" pitchFamily="34" charset="0"/>
                <a:cs typeface="Calibri" pitchFamily="34" charset="0"/>
              </a:rPr>
              <a:t>...</a:t>
            </a:r>
          </a:p>
          <a:p>
            <a:r>
              <a:rPr lang="en-US" sz="2000" dirty="0">
                <a:latin typeface="Calibri" pitchFamily="34" charset="0"/>
                <a:cs typeface="Calibri" pitchFamily="34" charset="0"/>
              </a:rPr>
              <a:t>…</a:t>
            </a:r>
          </a:p>
          <a:p>
            <a:r>
              <a:rPr lang="en-US" sz="2000" dirty="0">
                <a:latin typeface="Calibri" pitchFamily="34" charset="0"/>
                <a:cs typeface="Calibri" pitchFamily="34" charset="0"/>
              </a:rPr>
              <a:t>(</a:t>
            </a:r>
            <a:r>
              <a:rPr lang="en-US" sz="2000" i="1" dirty="0" err="1">
                <a:latin typeface="Calibri" pitchFamily="34" charset="0"/>
                <a:cs typeface="Calibri" pitchFamily="34" charset="0"/>
              </a:rPr>
              <a:t>p</a:t>
            </a:r>
            <a:r>
              <a:rPr lang="en-US" sz="2000" i="1" baseline="-25000" dirty="0" err="1">
                <a:latin typeface="Calibri" pitchFamily="34" charset="0"/>
                <a:cs typeface="Calibri" pitchFamily="34" charset="0"/>
              </a:rPr>
              <a:t>n</a:t>
            </a:r>
            <a:r>
              <a:rPr lang="en-US" sz="2000" dirty="0">
                <a:latin typeface="Calibri" pitchFamily="34" charset="0"/>
                <a:cs typeface="Calibri" pitchFamily="34" charset="0"/>
              </a:rPr>
              <a:t>, </a:t>
            </a:r>
            <a:r>
              <a:rPr lang="en-US" sz="2000" i="1" dirty="0" err="1">
                <a:latin typeface="Calibri" pitchFamily="34" charset="0"/>
                <a:cs typeface="Calibri" pitchFamily="34" charset="0"/>
              </a:rPr>
              <a:t>c</a:t>
            </a:r>
            <a:r>
              <a:rPr lang="en-US" sz="2000" i="1" baseline="-25000" dirty="0" err="1">
                <a:latin typeface="Calibri" pitchFamily="34" charset="0"/>
                <a:cs typeface="Calibri" pitchFamily="34" charset="0"/>
              </a:rPr>
              <a:t>n</a:t>
            </a:r>
            <a:r>
              <a:rPr lang="en-US" sz="2000" dirty="0">
                <a:latin typeface="Calibri" pitchFamily="34" charset="0"/>
                <a:cs typeface="Calibri" pitchFamily="34" charset="0"/>
              </a:rPr>
              <a:t>, </a:t>
            </a:r>
            <a:r>
              <a:rPr lang="en-US" sz="2000" i="1" dirty="0" err="1">
                <a:latin typeface="Calibri" pitchFamily="34" charset="0"/>
                <a:cs typeface="Calibri" pitchFamily="34" charset="0"/>
              </a:rPr>
              <a:t>r</a:t>
            </a:r>
            <a:r>
              <a:rPr lang="en-US" sz="2000" i="1" baseline="-25000" dirty="0" err="1">
                <a:latin typeface="Calibri" pitchFamily="34" charset="0"/>
                <a:cs typeface="Calibri" pitchFamily="34" charset="0"/>
              </a:rPr>
              <a:t>n</a:t>
            </a:r>
            <a:r>
              <a:rPr lang="en-US" sz="2000" dirty="0">
                <a:latin typeface="Calibri" pitchFamily="34" charset="0"/>
                <a:cs typeface="Calibri" pitchFamily="34" charset="0"/>
              </a:rPr>
              <a:t>)</a:t>
            </a:r>
          </a:p>
        </p:txBody>
      </p:sp>
      <p:cxnSp>
        <p:nvCxnSpPr>
          <p:cNvPr id="58" name="Straight Arrow Connector 57"/>
          <p:cNvCxnSpPr>
            <a:stCxn id="52" idx="3"/>
            <a:endCxn id="55" idx="1"/>
          </p:cNvCxnSpPr>
          <p:nvPr/>
        </p:nvCxnSpPr>
        <p:spPr>
          <a:xfrm>
            <a:off x="1830000" y="2862761"/>
            <a:ext cx="73530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53" idx="3"/>
            <a:endCxn id="54" idx="1"/>
          </p:cNvCxnSpPr>
          <p:nvPr/>
        </p:nvCxnSpPr>
        <p:spPr>
          <a:xfrm>
            <a:off x="1829999" y="4099641"/>
            <a:ext cx="73531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71" idx="3"/>
            <a:endCxn id="76" idx="1"/>
          </p:cNvCxnSpPr>
          <p:nvPr/>
        </p:nvCxnSpPr>
        <p:spPr>
          <a:xfrm>
            <a:off x="3628727" y="3472956"/>
            <a:ext cx="746446" cy="0"/>
          </a:xfrm>
          <a:prstGeom prst="straightConnector1">
            <a:avLst/>
          </a:prstGeom>
          <a:ln w="76200">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4375173" y="2669850"/>
            <a:ext cx="1123950" cy="160621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78" name="Rectangle 77"/>
          <p:cNvSpPr/>
          <p:nvPr/>
        </p:nvSpPr>
        <p:spPr>
          <a:xfrm>
            <a:off x="4415654" y="2734459"/>
            <a:ext cx="1042988" cy="625935"/>
          </a:xfrm>
          <a:prstGeom prst="rect">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i="1" dirty="0">
                <a:latin typeface="Calibri" pitchFamily="34" charset="0"/>
                <a:cs typeface="Calibri" pitchFamily="34" charset="0"/>
              </a:rPr>
              <a:t>merged</a:t>
            </a:r>
          </a:p>
          <a:p>
            <a:pPr algn="ctr"/>
            <a:r>
              <a:rPr lang="en-US" altLang="zh-CN" sz="2000" i="1" dirty="0">
                <a:latin typeface="Calibri" pitchFamily="34" charset="0"/>
                <a:cs typeface="Calibri" pitchFamily="34" charset="0"/>
              </a:rPr>
              <a:t>patch</a:t>
            </a:r>
            <a:r>
              <a:rPr lang="en-US" sz="2000" i="1" baseline="-25000" dirty="0">
                <a:latin typeface="Calibri" pitchFamily="34" charset="0"/>
                <a:cs typeface="Calibri" pitchFamily="34" charset="0"/>
              </a:rPr>
              <a:t>1</a:t>
            </a:r>
            <a:endParaRPr lang="en-US" sz="2000" dirty="0"/>
          </a:p>
        </p:txBody>
      </p:sp>
      <p:cxnSp>
        <p:nvCxnSpPr>
          <p:cNvPr id="85" name="Straight Arrow Connector 84"/>
          <p:cNvCxnSpPr/>
          <p:nvPr/>
        </p:nvCxnSpPr>
        <p:spPr>
          <a:xfrm>
            <a:off x="5507256" y="3485042"/>
            <a:ext cx="1466852" cy="0"/>
          </a:xfrm>
          <a:prstGeom prst="straightConnector1">
            <a:avLst/>
          </a:prstGeom>
          <a:ln w="76200">
            <a:tailEnd type="arrow"/>
          </a:ln>
        </p:spPr>
        <p:style>
          <a:lnRef idx="2">
            <a:schemeClr val="accent1"/>
          </a:lnRef>
          <a:fillRef idx="0">
            <a:schemeClr val="accent1"/>
          </a:fillRef>
          <a:effectRef idx="1">
            <a:schemeClr val="accent1"/>
          </a:effectRef>
          <a:fontRef idx="minor">
            <a:schemeClr val="tx1"/>
          </a:fontRef>
        </p:style>
      </p:cxnSp>
      <p:sp>
        <p:nvSpPr>
          <p:cNvPr id="99" name="Rectangular Callout 98"/>
          <p:cNvSpPr/>
          <p:nvPr/>
        </p:nvSpPr>
        <p:spPr>
          <a:xfrm>
            <a:off x="5584258" y="2341624"/>
            <a:ext cx="1138240" cy="906602"/>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adding runtime support</a:t>
            </a:r>
            <a:endParaRPr lang="en-US" dirty="0"/>
          </a:p>
        </p:txBody>
      </p:sp>
      <p:sp>
        <p:nvSpPr>
          <p:cNvPr id="102" name="Oval 101"/>
          <p:cNvSpPr/>
          <p:nvPr/>
        </p:nvSpPr>
        <p:spPr>
          <a:xfrm>
            <a:off x="6974108" y="3223846"/>
            <a:ext cx="514350" cy="49821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03" name="Straight Arrow Connector 102"/>
          <p:cNvCxnSpPr/>
          <p:nvPr/>
        </p:nvCxnSpPr>
        <p:spPr>
          <a:xfrm>
            <a:off x="7488458" y="3472954"/>
            <a:ext cx="1150620" cy="1"/>
          </a:xfrm>
          <a:prstGeom prst="straightConnector1">
            <a:avLst/>
          </a:prstGeom>
          <a:ln w="76200">
            <a:tailEnd type="arrow"/>
          </a:ln>
        </p:spPr>
        <p:style>
          <a:lnRef idx="2">
            <a:schemeClr val="accent1"/>
          </a:lnRef>
          <a:fillRef idx="0">
            <a:schemeClr val="accent1"/>
          </a:fillRef>
          <a:effectRef idx="1">
            <a:schemeClr val="accent1"/>
          </a:effectRef>
          <a:fontRef idx="minor">
            <a:schemeClr val="tx1"/>
          </a:fontRef>
        </p:style>
      </p:cxnSp>
      <p:sp>
        <p:nvSpPr>
          <p:cNvPr id="104" name="Rectangular Callout 103"/>
          <p:cNvSpPr/>
          <p:nvPr/>
        </p:nvSpPr>
        <p:spPr>
          <a:xfrm>
            <a:off x="7488458" y="2458949"/>
            <a:ext cx="883447" cy="789277"/>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patch</a:t>
            </a:r>
          </a:p>
          <a:p>
            <a:pPr algn="ctr"/>
            <a:r>
              <a:rPr lang="en-US" altLang="zh-CN" dirty="0"/>
              <a:t>testing</a:t>
            </a:r>
            <a:endParaRPr lang="en-US" dirty="0"/>
          </a:p>
        </p:txBody>
      </p:sp>
      <p:sp>
        <p:nvSpPr>
          <p:cNvPr id="21" name="Rectangle 20"/>
          <p:cNvSpPr/>
          <p:nvPr/>
        </p:nvSpPr>
        <p:spPr>
          <a:xfrm>
            <a:off x="2565310" y="2995396"/>
            <a:ext cx="745784" cy="1015663"/>
          </a:xfrm>
          <a:prstGeom prst="rect">
            <a:avLst/>
          </a:prstGeom>
        </p:spPr>
        <p:txBody>
          <a:bodyPr wrap="square">
            <a:spAutoFit/>
          </a:bodyPr>
          <a:lstStyle/>
          <a:p>
            <a:r>
              <a:rPr lang="en-US" sz="2000" dirty="0">
                <a:latin typeface="Calibri" pitchFamily="34" charset="0"/>
                <a:cs typeface="Calibri" pitchFamily="34" charset="0"/>
              </a:rPr>
              <a:t>…</a:t>
            </a:r>
          </a:p>
          <a:p>
            <a:r>
              <a:rPr lang="en-US" sz="2000" dirty="0">
                <a:latin typeface="Calibri" pitchFamily="34" charset="0"/>
                <a:cs typeface="Calibri" pitchFamily="34" charset="0"/>
              </a:rPr>
              <a:t>…</a:t>
            </a:r>
          </a:p>
          <a:p>
            <a:r>
              <a:rPr lang="en-US" sz="2000" dirty="0">
                <a:latin typeface="Calibri" pitchFamily="34" charset="0"/>
                <a:cs typeface="Calibri" pitchFamily="34" charset="0"/>
              </a:rPr>
              <a:t>…</a:t>
            </a:r>
          </a:p>
        </p:txBody>
      </p:sp>
      <p:sp>
        <p:nvSpPr>
          <p:cNvPr id="23" name="Rectangle 22"/>
          <p:cNvSpPr/>
          <p:nvPr/>
        </p:nvSpPr>
        <p:spPr>
          <a:xfrm>
            <a:off x="4415654" y="3602007"/>
            <a:ext cx="1042988" cy="625935"/>
          </a:xfrm>
          <a:prstGeom prst="rect">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i="1" dirty="0">
                <a:latin typeface="Calibri" pitchFamily="34" charset="0"/>
                <a:cs typeface="Calibri" pitchFamily="34" charset="0"/>
              </a:rPr>
              <a:t>merged</a:t>
            </a:r>
          </a:p>
          <a:p>
            <a:pPr algn="ctr"/>
            <a:r>
              <a:rPr lang="en-US" altLang="zh-CN" sz="2000" i="1" dirty="0" err="1">
                <a:latin typeface="Calibri" pitchFamily="34" charset="0"/>
                <a:cs typeface="Calibri" pitchFamily="34" charset="0"/>
              </a:rPr>
              <a:t>patch</a:t>
            </a:r>
            <a:r>
              <a:rPr lang="en-US" altLang="zh-CN" sz="2000" i="1" baseline="-25000" dirty="0" err="1">
                <a:latin typeface="Calibri" pitchFamily="34" charset="0"/>
                <a:cs typeface="Calibri" pitchFamily="34" charset="0"/>
              </a:rPr>
              <a:t>m</a:t>
            </a:r>
            <a:endParaRPr lang="en-US" sz="2000" dirty="0"/>
          </a:p>
        </p:txBody>
      </p:sp>
      <p:sp>
        <p:nvSpPr>
          <p:cNvPr id="24" name="Rectangle 23"/>
          <p:cNvSpPr/>
          <p:nvPr/>
        </p:nvSpPr>
        <p:spPr>
          <a:xfrm>
            <a:off x="4317423" y="2965124"/>
            <a:ext cx="1266830" cy="1015663"/>
          </a:xfrm>
          <a:prstGeom prst="rect">
            <a:avLst/>
          </a:prstGeom>
        </p:spPr>
        <p:txBody>
          <a:bodyPr wrap="square">
            <a:spAutoFit/>
          </a:bodyPr>
          <a:lstStyle/>
          <a:p>
            <a:endParaRPr lang="en-US" sz="2000" dirty="0">
              <a:latin typeface="Calibri" pitchFamily="34" charset="0"/>
              <a:cs typeface="Calibri" pitchFamily="34" charset="0"/>
            </a:endParaRPr>
          </a:p>
          <a:p>
            <a:r>
              <a:rPr lang="en-US" sz="2000" dirty="0">
                <a:latin typeface="Calibri" pitchFamily="34" charset="0"/>
                <a:cs typeface="Calibri" pitchFamily="34" charset="0"/>
              </a:rPr>
              <a:t>…</a:t>
            </a:r>
          </a:p>
          <a:p>
            <a:endParaRPr lang="en-US" sz="2000" dirty="0">
              <a:latin typeface="Calibri" pitchFamily="34" charset="0"/>
              <a:cs typeface="Calibri" pitchFamily="34" charset="0"/>
            </a:endParaRPr>
          </a:p>
        </p:txBody>
      </p:sp>
      <p:sp>
        <p:nvSpPr>
          <p:cNvPr id="25"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8</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cxnSp>
        <p:nvCxnSpPr>
          <p:cNvPr id="28" name="Straight Arrow Connector 27"/>
          <p:cNvCxnSpPr>
            <a:stCxn id="35" idx="3"/>
            <a:endCxn id="29" idx="1"/>
          </p:cNvCxnSpPr>
          <p:nvPr/>
        </p:nvCxnSpPr>
        <p:spPr>
          <a:xfrm>
            <a:off x="2117561" y="5368901"/>
            <a:ext cx="4477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2565310" y="5167511"/>
            <a:ext cx="4408798" cy="4027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Calibri" pitchFamily="34" charset="0"/>
                <a:cs typeface="Calibri" pitchFamily="34" charset="0"/>
              </a:rPr>
              <a:t>Patch generation</a:t>
            </a:r>
          </a:p>
        </p:txBody>
      </p:sp>
      <p:cxnSp>
        <p:nvCxnSpPr>
          <p:cNvPr id="30" name="Straight Arrow Connector 29"/>
          <p:cNvCxnSpPr>
            <a:stCxn id="29" idx="3"/>
          </p:cNvCxnSpPr>
          <p:nvPr/>
        </p:nvCxnSpPr>
        <p:spPr>
          <a:xfrm>
            <a:off x="6974108" y="5368901"/>
            <a:ext cx="3529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Rounded Rectangle 34"/>
          <p:cNvSpPr/>
          <p:nvPr/>
        </p:nvSpPr>
        <p:spPr>
          <a:xfrm>
            <a:off x="325140" y="5090440"/>
            <a:ext cx="1792421" cy="5569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Calibri" pitchFamily="34" charset="0"/>
                <a:cs typeface="Calibri" pitchFamily="34" charset="0"/>
              </a:rPr>
              <a:t>Bug understanding</a:t>
            </a:r>
          </a:p>
        </p:txBody>
      </p:sp>
      <p:sp>
        <p:nvSpPr>
          <p:cNvPr id="46" name="Rounded Rectangle 45"/>
          <p:cNvSpPr/>
          <p:nvPr/>
        </p:nvSpPr>
        <p:spPr>
          <a:xfrm>
            <a:off x="7316401" y="5090440"/>
            <a:ext cx="1471340" cy="5569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Calibri" pitchFamily="34" charset="0"/>
                <a:cs typeface="Calibri" pitchFamily="34" charset="0"/>
              </a:rPr>
              <a:t>Patch testing</a:t>
            </a:r>
            <a:endParaRPr lang="en-US" sz="2000" dirty="0">
              <a:latin typeface="Calibri" pitchFamily="34" charset="0"/>
              <a:cs typeface="Calibri" pitchFamily="34" charset="0"/>
            </a:endParaRPr>
          </a:p>
        </p:txBody>
      </p:sp>
      <p:cxnSp>
        <p:nvCxnSpPr>
          <p:cNvPr id="16" name="Straight Connector 15"/>
          <p:cNvCxnSpPr/>
          <p:nvPr/>
        </p:nvCxnSpPr>
        <p:spPr>
          <a:xfrm>
            <a:off x="0" y="4773879"/>
            <a:ext cx="9144000"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57" name="Title 1"/>
          <p:cNvSpPr txBox="1">
            <a:spLocks/>
          </p:cNvSpPr>
          <p:nvPr/>
        </p:nvSpPr>
        <p:spPr>
          <a:xfrm>
            <a:off x="0" y="5655613"/>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sz="2000" dirty="0">
                <a:solidFill>
                  <a:schemeClr val="tx1"/>
                </a:solidFill>
                <a:latin typeface="Calibri" pitchFamily="34" charset="0"/>
                <a:cs typeface="Calibri" pitchFamily="34" charset="0"/>
              </a:rPr>
              <a:t>Manual Bug Fixing Progress</a:t>
            </a:r>
            <a:endParaRPr lang="en-US" sz="2000"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val="2129416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flipH="1">
            <a:off x="3720935" y="5506063"/>
            <a:ext cx="8166" cy="642809"/>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sp>
        <p:nvSpPr>
          <p:cNvPr id="3" name="Content Placeholder 2"/>
          <p:cNvSpPr>
            <a:spLocks noGrp="1"/>
          </p:cNvSpPr>
          <p:nvPr>
            <p:ph idx="1"/>
          </p:nvPr>
        </p:nvSpPr>
        <p:spPr>
          <a:xfrm>
            <a:off x="557213" y="1067817"/>
            <a:ext cx="8029574" cy="4285869"/>
          </a:xfrm>
        </p:spPr>
        <p:txBody>
          <a:bodyPr/>
          <a:lstStyle/>
          <a:p>
            <a:r>
              <a:rPr lang="en-US" dirty="0">
                <a:solidFill>
                  <a:schemeClr val="tx1"/>
                </a:solidFill>
                <a:latin typeface="Calibri" pitchFamily="34" charset="0"/>
                <a:cs typeface="Calibri" pitchFamily="34" charset="0"/>
              </a:rPr>
              <a:t>Make the </a:t>
            </a:r>
            <a:r>
              <a:rPr lang="en-US" i="1" dirty="0">
                <a:solidFill>
                  <a:schemeClr val="tx1"/>
                </a:solidFill>
                <a:latin typeface="Calibri" pitchFamily="34" charset="0"/>
                <a:cs typeface="Calibri" pitchFamily="34" charset="0"/>
              </a:rPr>
              <a:t>p</a:t>
            </a:r>
            <a:r>
              <a:rPr lang="en-US" dirty="0">
                <a:solidFill>
                  <a:schemeClr val="tx1"/>
                </a:solidFill>
                <a:latin typeface="Calibri" pitchFamily="34" charset="0"/>
                <a:cs typeface="Calibri" pitchFamily="34" charset="0"/>
              </a:rPr>
              <a:t>-</a:t>
            </a:r>
            <a:r>
              <a:rPr lang="en-US" i="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 code region mutually exclusive with </a:t>
            </a:r>
            <a:r>
              <a:rPr lang="en-US" i="1" dirty="0">
                <a:solidFill>
                  <a:schemeClr val="tx1"/>
                </a:solidFill>
                <a:latin typeface="Calibri" pitchFamily="34" charset="0"/>
                <a:cs typeface="Calibri" pitchFamily="34" charset="0"/>
              </a:rPr>
              <a:t>r</a:t>
            </a:r>
          </a:p>
          <a:p>
            <a:pPr lvl="1"/>
            <a:r>
              <a:rPr lang="en-US" dirty="0">
                <a:solidFill>
                  <a:schemeClr val="tx1"/>
                </a:solidFill>
                <a:latin typeface="Calibri" pitchFamily="34" charset="0"/>
                <a:cs typeface="Calibri" pitchFamily="34" charset="0"/>
              </a:rPr>
              <a:t>Put </a:t>
            </a:r>
            <a:r>
              <a:rPr lang="en-US" i="1" dirty="0">
                <a:solidFill>
                  <a:schemeClr val="tx1"/>
                </a:solidFill>
                <a:latin typeface="Calibri" pitchFamily="34" charset="0"/>
                <a:cs typeface="Calibri" pitchFamily="34" charset="0"/>
              </a:rPr>
              <a:t>p</a:t>
            </a:r>
            <a:r>
              <a:rPr lang="en-US" dirty="0">
                <a:solidFill>
                  <a:schemeClr val="tx1"/>
                </a:solidFill>
                <a:latin typeface="Calibri" pitchFamily="34" charset="0"/>
                <a:cs typeface="Calibri" pitchFamily="34" charset="0"/>
              </a:rPr>
              <a:t> and </a:t>
            </a:r>
            <a:r>
              <a:rPr lang="en-US" i="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 into a critical section</a:t>
            </a:r>
          </a:p>
          <a:p>
            <a:pPr lvl="1"/>
            <a:r>
              <a:rPr lang="en-US" dirty="0">
                <a:solidFill>
                  <a:schemeClr val="tx1"/>
                </a:solidFill>
                <a:latin typeface="Calibri" pitchFamily="34" charset="0"/>
                <a:cs typeface="Calibri" pitchFamily="34" charset="0"/>
              </a:rPr>
              <a:t>Put </a:t>
            </a:r>
            <a:r>
              <a:rPr lang="en-US" i="1" dirty="0">
                <a:solidFill>
                  <a:schemeClr val="tx1"/>
                </a:solidFill>
                <a:latin typeface="Calibri" pitchFamily="34" charset="0"/>
                <a:cs typeface="Calibri" pitchFamily="34" charset="0"/>
              </a:rPr>
              <a:t>r </a:t>
            </a:r>
            <a:r>
              <a:rPr lang="en-US" dirty="0">
                <a:solidFill>
                  <a:schemeClr val="tx1"/>
                </a:solidFill>
                <a:latin typeface="Calibri" pitchFamily="34" charset="0"/>
                <a:cs typeface="Calibri" pitchFamily="34" charset="0"/>
              </a:rPr>
              <a:t>into a critical section</a:t>
            </a:r>
          </a:p>
          <a:p>
            <a:pPr lvl="1"/>
            <a:r>
              <a:rPr lang="en-US" dirty="0">
                <a:solidFill>
                  <a:schemeClr val="tx1"/>
                </a:solidFill>
                <a:latin typeface="Calibri" pitchFamily="34" charset="0"/>
                <a:cs typeface="Calibri" pitchFamily="34" charset="0"/>
              </a:rPr>
              <a:t>Select or introduce a lock for the two critical sections</a:t>
            </a:r>
          </a:p>
        </p:txBody>
      </p:sp>
      <p:sp>
        <p:nvSpPr>
          <p:cNvPr id="5" name="Title 1"/>
          <p:cNvSpPr txBox="1">
            <a:spLocks/>
          </p:cNvSpPr>
          <p:nvPr/>
        </p:nvSpPr>
        <p:spPr>
          <a:xfrm>
            <a:off x="0" y="474101"/>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dirty="0">
                <a:latin typeface="Calibri" pitchFamily="34" charset="0"/>
                <a:cs typeface="Calibri" pitchFamily="34" charset="0"/>
              </a:rPr>
              <a:t>One Bug Patching</a:t>
            </a:r>
          </a:p>
        </p:txBody>
      </p:sp>
      <p:sp>
        <p:nvSpPr>
          <p:cNvPr id="7" name="Title 1"/>
          <p:cNvSpPr txBox="1">
            <a:spLocks/>
          </p:cNvSpPr>
          <p:nvPr/>
        </p:nvSpPr>
        <p:spPr>
          <a:xfrm>
            <a:off x="0" y="-35829"/>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dirty="0">
                <a:latin typeface="Calibri" pitchFamily="34" charset="0"/>
                <a:cs typeface="Calibri" pitchFamily="34" charset="0"/>
              </a:rPr>
              <a:t>(</a:t>
            </a:r>
            <a:r>
              <a:rPr lang="en-US" altLang="zh-CN" i="1" dirty="0">
                <a:latin typeface="Calibri" pitchFamily="34" charset="0"/>
                <a:cs typeface="Calibri" pitchFamily="34" charset="0"/>
              </a:rPr>
              <a:t>p</a:t>
            </a:r>
            <a:r>
              <a:rPr lang="en-US" altLang="zh-CN" dirty="0">
                <a:latin typeface="Calibri" pitchFamily="34" charset="0"/>
                <a:cs typeface="Calibri" pitchFamily="34" charset="0"/>
              </a:rPr>
              <a:t>, </a:t>
            </a:r>
            <a:r>
              <a:rPr lang="en-US" altLang="zh-CN" i="1" dirty="0">
                <a:latin typeface="Calibri" pitchFamily="34" charset="0"/>
                <a:cs typeface="Calibri" pitchFamily="34" charset="0"/>
              </a:rPr>
              <a:t>c</a:t>
            </a:r>
            <a:r>
              <a:rPr lang="en-US" altLang="zh-CN" dirty="0">
                <a:latin typeface="Calibri" pitchFamily="34" charset="0"/>
                <a:cs typeface="Calibri" pitchFamily="34" charset="0"/>
              </a:rPr>
              <a:t>, </a:t>
            </a:r>
            <a:r>
              <a:rPr lang="en-US" altLang="zh-CN" i="1" dirty="0">
                <a:latin typeface="Calibri" pitchFamily="34" charset="0"/>
                <a:cs typeface="Calibri" pitchFamily="34" charset="0"/>
              </a:rPr>
              <a:t>r</a:t>
            </a:r>
            <a:r>
              <a:rPr lang="en-US" altLang="zh-CN" dirty="0">
                <a:latin typeface="Calibri" pitchFamily="34" charset="0"/>
                <a:cs typeface="Calibri" pitchFamily="34" charset="0"/>
              </a:rPr>
              <a:t>) Patching</a:t>
            </a:r>
          </a:p>
        </p:txBody>
      </p:sp>
      <p:sp>
        <p:nvSpPr>
          <p:cNvPr id="6"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10</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cxnSp>
        <p:nvCxnSpPr>
          <p:cNvPr id="8" name="Straight Arrow Connector 7"/>
          <p:cNvCxnSpPr>
            <a:stCxn id="9" idx="2"/>
            <a:endCxn id="10" idx="0"/>
          </p:cNvCxnSpPr>
          <p:nvPr/>
        </p:nvCxnSpPr>
        <p:spPr>
          <a:xfrm>
            <a:off x="3711410" y="4812954"/>
            <a:ext cx="0" cy="388356"/>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sp>
        <p:nvSpPr>
          <p:cNvPr id="9" name="TextBox 8"/>
          <p:cNvSpPr txBox="1"/>
          <p:nvPr/>
        </p:nvSpPr>
        <p:spPr>
          <a:xfrm>
            <a:off x="3549485" y="4508201"/>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p</a:t>
            </a:r>
            <a:endParaRPr lang="en-US" baseline="-25000" dirty="0"/>
          </a:p>
        </p:txBody>
      </p:sp>
      <p:sp>
        <p:nvSpPr>
          <p:cNvPr id="10" name="TextBox 9"/>
          <p:cNvSpPr txBox="1"/>
          <p:nvPr/>
        </p:nvSpPr>
        <p:spPr>
          <a:xfrm>
            <a:off x="3549485" y="5201310"/>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c</a:t>
            </a:r>
            <a:endParaRPr lang="en-US" dirty="0"/>
          </a:p>
        </p:txBody>
      </p:sp>
      <p:cxnSp>
        <p:nvCxnSpPr>
          <p:cNvPr id="15" name="Straight Arrow Connector 14"/>
          <p:cNvCxnSpPr/>
          <p:nvPr/>
        </p:nvCxnSpPr>
        <p:spPr>
          <a:xfrm flipH="1">
            <a:off x="3711411" y="3865392"/>
            <a:ext cx="8166" cy="642809"/>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535" y="3967445"/>
            <a:ext cx="304800" cy="304800"/>
          </a:xfrm>
          <a:prstGeom prst="rect">
            <a:avLst/>
          </a:prstGeom>
        </p:spPr>
      </p:pic>
      <p:pic>
        <p:nvPicPr>
          <p:cNvPr id="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473" y="5563769"/>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5221924" y="4769791"/>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r</a:t>
            </a:r>
            <a:endParaRPr lang="en-US" baseline="-25000" dirty="0"/>
          </a:p>
        </p:txBody>
      </p:sp>
      <p:cxnSp>
        <p:nvCxnSpPr>
          <p:cNvPr id="25" name="Straight Arrow Connector 24"/>
          <p:cNvCxnSpPr/>
          <p:nvPr/>
        </p:nvCxnSpPr>
        <p:spPr>
          <a:xfrm flipH="1">
            <a:off x="5383850" y="4126982"/>
            <a:ext cx="8166" cy="642809"/>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974" y="4229035"/>
            <a:ext cx="304800" cy="304800"/>
          </a:xfrm>
          <a:prstGeom prst="rect">
            <a:avLst/>
          </a:prstGeom>
        </p:spPr>
      </p:pic>
      <p:cxnSp>
        <p:nvCxnSpPr>
          <p:cNvPr id="27" name="Straight Arrow Connector 26"/>
          <p:cNvCxnSpPr/>
          <p:nvPr/>
        </p:nvCxnSpPr>
        <p:spPr>
          <a:xfrm flipH="1">
            <a:off x="5373953" y="5074544"/>
            <a:ext cx="8166" cy="642809"/>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pic>
        <p:nvPicPr>
          <p:cNvPr id="2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929" y="5177513"/>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5500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5845946" y="2203435"/>
            <a:ext cx="0" cy="457200"/>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8" name="Straight Arrow Connector 7"/>
          <p:cNvCxnSpPr>
            <a:stCxn id="19" idx="1"/>
            <a:endCxn id="22" idx="3"/>
          </p:cNvCxnSpPr>
          <p:nvPr/>
        </p:nvCxnSpPr>
        <p:spPr>
          <a:xfrm flipH="1">
            <a:off x="5290398" y="5337187"/>
            <a:ext cx="1152525" cy="0"/>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11" name="Straight Arrow Connector 78"/>
          <p:cNvCxnSpPr>
            <a:stCxn id="20" idx="2"/>
            <a:endCxn id="22" idx="3"/>
          </p:cNvCxnSpPr>
          <p:nvPr/>
        </p:nvCxnSpPr>
        <p:spPr>
          <a:xfrm rot="5400000">
            <a:off x="5197541" y="4668068"/>
            <a:ext cx="761976" cy="576262"/>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sp>
        <p:nvSpPr>
          <p:cNvPr id="3" name="Content Placeholder 2"/>
          <p:cNvSpPr>
            <a:spLocks noGrp="1"/>
          </p:cNvSpPr>
          <p:nvPr>
            <p:ph idx="1"/>
          </p:nvPr>
        </p:nvSpPr>
        <p:spPr>
          <a:xfrm>
            <a:off x="59113" y="593854"/>
            <a:ext cx="8029574" cy="4743069"/>
          </a:xfrm>
        </p:spPr>
        <p:txBody>
          <a:bodyPr/>
          <a:lstStyle/>
          <a:p>
            <a:r>
              <a:rPr lang="en-US" altLang="zh-CN" dirty="0">
                <a:solidFill>
                  <a:schemeClr val="tx1"/>
                </a:solidFill>
                <a:latin typeface="Calibri" pitchFamily="34" charset="0"/>
                <a:cs typeface="Calibri" pitchFamily="34" charset="0"/>
              </a:rPr>
              <a:t>A naïve solution</a:t>
            </a:r>
          </a:p>
          <a:p>
            <a:pPr lvl="1"/>
            <a:r>
              <a:rPr lang="en-US" altLang="zh-CN" dirty="0">
                <a:solidFill>
                  <a:schemeClr val="tx1"/>
                </a:solidFill>
                <a:latin typeface="Calibri" pitchFamily="34" charset="0"/>
                <a:cs typeface="Calibri" pitchFamily="34" charset="0"/>
              </a:rPr>
              <a:t>Add lock on edges reaching </a:t>
            </a:r>
            <a:r>
              <a:rPr lang="en-US" altLang="zh-CN" i="1" dirty="0">
                <a:solidFill>
                  <a:schemeClr val="tx1"/>
                </a:solidFill>
                <a:latin typeface="Calibri" pitchFamily="34" charset="0"/>
                <a:cs typeface="Calibri" pitchFamily="34" charset="0"/>
              </a:rPr>
              <a:t>p</a:t>
            </a:r>
          </a:p>
          <a:p>
            <a:pPr lvl="1"/>
            <a:r>
              <a:rPr lang="en-US" altLang="zh-CN" dirty="0">
                <a:solidFill>
                  <a:schemeClr val="tx1"/>
                </a:solidFill>
                <a:latin typeface="Calibri" pitchFamily="34" charset="0"/>
                <a:cs typeface="Calibri" pitchFamily="34" charset="0"/>
              </a:rPr>
              <a:t>Add unlock on edges leaving </a:t>
            </a:r>
            <a:r>
              <a:rPr lang="en-US" altLang="zh-CN" i="1" dirty="0">
                <a:solidFill>
                  <a:schemeClr val="tx1"/>
                </a:solidFill>
                <a:latin typeface="Calibri" pitchFamily="34" charset="0"/>
                <a:cs typeface="Calibri" pitchFamily="34" charset="0"/>
              </a:rPr>
              <a:t>c</a:t>
            </a:r>
          </a:p>
          <a:p>
            <a:pPr lvl="1"/>
            <a:endParaRPr lang="en-US" altLang="zh-CN" dirty="0">
              <a:solidFill>
                <a:schemeClr val="tx1"/>
              </a:solidFill>
              <a:latin typeface="Calibri" pitchFamily="34" charset="0"/>
              <a:cs typeface="Calibri" pitchFamily="34" charset="0"/>
            </a:endParaRPr>
          </a:p>
          <a:p>
            <a:r>
              <a:rPr lang="en-US" altLang="zh-CN" dirty="0">
                <a:solidFill>
                  <a:schemeClr val="tx1"/>
                </a:solidFill>
                <a:latin typeface="Calibri" pitchFamily="34" charset="0"/>
                <a:cs typeface="Calibri" pitchFamily="34" charset="0"/>
              </a:rPr>
              <a:t>Potential new bugs</a:t>
            </a:r>
          </a:p>
          <a:p>
            <a:pPr lvl="1"/>
            <a:r>
              <a:rPr lang="en-US" altLang="zh-CN" dirty="0">
                <a:solidFill>
                  <a:srgbClr val="C0504D"/>
                </a:solidFill>
                <a:latin typeface="Calibri" pitchFamily="34" charset="0"/>
                <a:cs typeface="Calibri" pitchFamily="34" charset="0"/>
              </a:rPr>
              <a:t>Could lock without unlock</a:t>
            </a:r>
          </a:p>
          <a:p>
            <a:pPr lvl="1"/>
            <a:r>
              <a:rPr lang="en-US" altLang="zh-CN" dirty="0">
                <a:solidFill>
                  <a:srgbClr val="800080"/>
                </a:solidFill>
                <a:latin typeface="Calibri" pitchFamily="34" charset="0"/>
                <a:cs typeface="Calibri" pitchFamily="34" charset="0"/>
              </a:rPr>
              <a:t>Could </a:t>
            </a:r>
            <a:r>
              <a:rPr lang="en-US" dirty="0">
                <a:solidFill>
                  <a:srgbClr val="800080"/>
                </a:solidFill>
                <a:latin typeface="Calibri" pitchFamily="34" charset="0"/>
                <a:cs typeface="Calibri" pitchFamily="34" charset="0"/>
              </a:rPr>
              <a:t>unlock without lock</a:t>
            </a:r>
          </a:p>
          <a:p>
            <a:pPr lvl="1"/>
            <a:r>
              <a:rPr lang="en-US" altLang="zh-CN" dirty="0">
                <a:solidFill>
                  <a:schemeClr val="tx1"/>
                </a:solidFill>
                <a:latin typeface="Calibri" pitchFamily="34" charset="0"/>
                <a:cs typeface="Calibri" pitchFamily="34" charset="0"/>
              </a:rPr>
              <a:t>etc.</a:t>
            </a:r>
            <a:endParaRPr lang="en-US" dirty="0">
              <a:solidFill>
                <a:schemeClr val="tx1"/>
              </a:solidFill>
              <a:latin typeface="Calibri" pitchFamily="34" charset="0"/>
              <a:cs typeface="Calibri" pitchFamily="34" charset="0"/>
            </a:endParaRPr>
          </a:p>
          <a:p>
            <a:pPr lvl="1"/>
            <a:endParaRPr lang="en-US" dirty="0">
              <a:solidFill>
                <a:schemeClr val="tx1"/>
              </a:solidFill>
              <a:latin typeface="Calibri" pitchFamily="34" charset="0"/>
              <a:cs typeface="Calibri" pitchFamily="34" charset="0"/>
            </a:endParaRPr>
          </a:p>
          <a:p>
            <a:pPr lvl="2"/>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pPr marL="354330" lvl="1" indent="0">
              <a:buNone/>
            </a:pPr>
            <a:endParaRPr lang="en-US" dirty="0">
              <a:solidFill>
                <a:schemeClr val="tx1"/>
              </a:solidFill>
              <a:latin typeface="Calibri" pitchFamily="34" charset="0"/>
              <a:cs typeface="Calibri" pitchFamily="34" charset="0"/>
            </a:endParaRPr>
          </a:p>
          <a:p>
            <a:pPr lvl="1"/>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pPr marL="354330" lvl="1" indent="0">
              <a:buNone/>
            </a:pPr>
            <a:endParaRPr lang="en-US" dirty="0">
              <a:solidFill>
                <a:schemeClr val="tx1"/>
              </a:solidFill>
              <a:latin typeface="Calibri" pitchFamily="34" charset="0"/>
              <a:cs typeface="Calibri" pitchFamily="34" charset="0"/>
            </a:endParaRPr>
          </a:p>
          <a:p>
            <a:pPr lvl="1"/>
            <a:endParaRPr lang="en-US" dirty="0">
              <a:solidFill>
                <a:schemeClr val="tx1"/>
              </a:solidFill>
              <a:latin typeface="Calibri" pitchFamily="34" charset="0"/>
              <a:cs typeface="Calibri" pitchFamily="34" charset="0"/>
            </a:endParaRPr>
          </a:p>
        </p:txBody>
      </p:sp>
      <p:sp>
        <p:nvSpPr>
          <p:cNvPr id="5" name="Title 1"/>
          <p:cNvSpPr txBox="1">
            <a:spLocks/>
          </p:cNvSpPr>
          <p:nvPr/>
        </p:nvSpPr>
        <p:spPr>
          <a:xfrm>
            <a:off x="0" y="-72692"/>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dirty="0">
                <a:latin typeface="Calibri" pitchFamily="34" charset="0"/>
                <a:cs typeface="Calibri" pitchFamily="34" charset="0"/>
              </a:rPr>
              <a:t>Put </a:t>
            </a:r>
            <a:r>
              <a:rPr lang="en-US" altLang="zh-CN" i="1" dirty="0">
                <a:latin typeface="Calibri" pitchFamily="34" charset="0"/>
                <a:cs typeface="Calibri" pitchFamily="34" charset="0"/>
              </a:rPr>
              <a:t>p</a:t>
            </a:r>
            <a:r>
              <a:rPr lang="en-US" altLang="zh-CN" dirty="0">
                <a:latin typeface="Calibri" pitchFamily="34" charset="0"/>
                <a:cs typeface="Calibri" pitchFamily="34" charset="0"/>
              </a:rPr>
              <a:t> and </a:t>
            </a:r>
            <a:r>
              <a:rPr lang="en-US" altLang="zh-CN" i="1" dirty="0">
                <a:latin typeface="Calibri" pitchFamily="34" charset="0"/>
                <a:cs typeface="Calibri" pitchFamily="34" charset="0"/>
              </a:rPr>
              <a:t>c</a:t>
            </a:r>
            <a:r>
              <a:rPr lang="en-US" altLang="zh-CN" dirty="0">
                <a:latin typeface="Calibri" pitchFamily="34" charset="0"/>
                <a:cs typeface="Calibri" pitchFamily="34" charset="0"/>
              </a:rPr>
              <a:t> into a Critical Section: naïve </a:t>
            </a:r>
          </a:p>
        </p:txBody>
      </p:sp>
      <p:cxnSp>
        <p:nvCxnSpPr>
          <p:cNvPr id="7" name="Straight Arrow Connector 74"/>
          <p:cNvCxnSpPr>
            <a:stCxn id="20" idx="2"/>
            <a:endCxn id="19" idx="1"/>
          </p:cNvCxnSpPr>
          <p:nvPr/>
        </p:nvCxnSpPr>
        <p:spPr>
          <a:xfrm rot="16200000" flipH="1">
            <a:off x="5773803" y="4668067"/>
            <a:ext cx="761976" cy="576263"/>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9" name="Straight Arrow Connector 8"/>
          <p:cNvCxnSpPr>
            <a:stCxn id="21" idx="2"/>
            <a:endCxn id="18" idx="0"/>
          </p:cNvCxnSpPr>
          <p:nvPr/>
        </p:nvCxnSpPr>
        <p:spPr>
          <a:xfrm>
            <a:off x="5845946" y="2965364"/>
            <a:ext cx="758902" cy="514471"/>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12" name="Straight Arrow Connector 11"/>
          <p:cNvCxnSpPr>
            <a:stCxn id="18" idx="2"/>
            <a:endCxn id="19" idx="0"/>
          </p:cNvCxnSpPr>
          <p:nvPr/>
        </p:nvCxnSpPr>
        <p:spPr>
          <a:xfrm>
            <a:off x="6604848" y="3784588"/>
            <a:ext cx="0" cy="1400222"/>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a:stCxn id="22" idx="2"/>
          </p:cNvCxnSpPr>
          <p:nvPr/>
        </p:nvCxnSpPr>
        <p:spPr>
          <a:xfrm>
            <a:off x="5128473" y="5489563"/>
            <a:ext cx="1" cy="400058"/>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a:stCxn id="21" idx="2"/>
            <a:endCxn id="23" idx="0"/>
          </p:cNvCxnSpPr>
          <p:nvPr/>
        </p:nvCxnSpPr>
        <p:spPr>
          <a:xfrm flipH="1">
            <a:off x="5128473" y="2965364"/>
            <a:ext cx="717473" cy="514471"/>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16" name="Straight Arrow Connector 15"/>
          <p:cNvCxnSpPr>
            <a:stCxn id="23" idx="2"/>
            <a:endCxn id="22" idx="0"/>
          </p:cNvCxnSpPr>
          <p:nvPr/>
        </p:nvCxnSpPr>
        <p:spPr>
          <a:xfrm>
            <a:off x="5128473" y="3784588"/>
            <a:ext cx="0" cy="1400222"/>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sp>
        <p:nvSpPr>
          <p:cNvPr id="18" name="TextBox 17"/>
          <p:cNvSpPr txBox="1"/>
          <p:nvPr/>
        </p:nvSpPr>
        <p:spPr>
          <a:xfrm>
            <a:off x="6442923" y="3479835"/>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p</a:t>
            </a:r>
            <a:endParaRPr lang="en-US" baseline="-25000" dirty="0"/>
          </a:p>
        </p:txBody>
      </p:sp>
      <p:sp>
        <p:nvSpPr>
          <p:cNvPr id="19" name="TextBox 18"/>
          <p:cNvSpPr txBox="1"/>
          <p:nvPr/>
        </p:nvSpPr>
        <p:spPr>
          <a:xfrm>
            <a:off x="6442923" y="5184810"/>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c</a:t>
            </a:r>
            <a:endParaRPr lang="en-US" dirty="0"/>
          </a:p>
        </p:txBody>
      </p:sp>
      <p:sp>
        <p:nvSpPr>
          <p:cNvPr id="20" name="TextBox 19"/>
          <p:cNvSpPr txBox="1"/>
          <p:nvPr/>
        </p:nvSpPr>
        <p:spPr>
          <a:xfrm>
            <a:off x="5704735" y="4270458"/>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21" name="TextBox 20"/>
          <p:cNvSpPr txBox="1"/>
          <p:nvPr/>
        </p:nvSpPr>
        <p:spPr>
          <a:xfrm>
            <a:off x="5684021" y="2660611"/>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22" name="TextBox 21"/>
          <p:cNvSpPr txBox="1"/>
          <p:nvPr/>
        </p:nvSpPr>
        <p:spPr>
          <a:xfrm>
            <a:off x="4966548" y="5184810"/>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23" name="TextBox 22"/>
          <p:cNvSpPr txBox="1"/>
          <p:nvPr/>
        </p:nvSpPr>
        <p:spPr>
          <a:xfrm>
            <a:off x="4966548" y="3479835"/>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cxnSp>
        <p:nvCxnSpPr>
          <p:cNvPr id="37" name="Straight Arrow Connector 69"/>
          <p:cNvCxnSpPr>
            <a:stCxn id="23" idx="3"/>
            <a:endCxn id="20" idx="0"/>
          </p:cNvCxnSpPr>
          <p:nvPr/>
        </p:nvCxnSpPr>
        <p:spPr>
          <a:xfrm>
            <a:off x="5290398" y="3632212"/>
            <a:ext cx="576262" cy="638246"/>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6" name="Straight Arrow Connector 69"/>
          <p:cNvCxnSpPr/>
          <p:nvPr/>
        </p:nvCxnSpPr>
        <p:spPr>
          <a:xfrm rot="10800000" flipV="1">
            <a:off x="5866661" y="3632212"/>
            <a:ext cx="576263" cy="638246"/>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28" name="Straight Arrow Connector 27"/>
          <p:cNvCxnSpPr>
            <a:stCxn id="39" idx="1"/>
            <a:endCxn id="46" idx="3"/>
          </p:cNvCxnSpPr>
          <p:nvPr/>
        </p:nvCxnSpPr>
        <p:spPr>
          <a:xfrm flipH="1">
            <a:off x="5290398" y="5337211"/>
            <a:ext cx="1152525" cy="0"/>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30" name="Straight Arrow Connector 74"/>
          <p:cNvCxnSpPr>
            <a:stCxn id="41" idx="2"/>
            <a:endCxn id="39" idx="1"/>
          </p:cNvCxnSpPr>
          <p:nvPr/>
        </p:nvCxnSpPr>
        <p:spPr>
          <a:xfrm rot="16200000" flipH="1">
            <a:off x="5773803" y="4668091"/>
            <a:ext cx="761976" cy="576263"/>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31" name="Straight Arrow Connector 30"/>
          <p:cNvCxnSpPr>
            <a:stCxn id="45" idx="2"/>
            <a:endCxn id="38" idx="0"/>
          </p:cNvCxnSpPr>
          <p:nvPr/>
        </p:nvCxnSpPr>
        <p:spPr>
          <a:xfrm>
            <a:off x="5845946" y="2965388"/>
            <a:ext cx="758902" cy="514471"/>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32" name="Straight Arrow Connector 31"/>
          <p:cNvCxnSpPr>
            <a:stCxn id="38" idx="2"/>
            <a:endCxn id="39" idx="0"/>
          </p:cNvCxnSpPr>
          <p:nvPr/>
        </p:nvCxnSpPr>
        <p:spPr>
          <a:xfrm>
            <a:off x="6604848" y="3784612"/>
            <a:ext cx="0" cy="1400222"/>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34" name="Straight Arrow Connector 33"/>
          <p:cNvCxnSpPr>
            <a:stCxn id="46" idx="2"/>
          </p:cNvCxnSpPr>
          <p:nvPr/>
        </p:nvCxnSpPr>
        <p:spPr>
          <a:xfrm>
            <a:off x="5128473" y="5489587"/>
            <a:ext cx="1" cy="400058"/>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35" name="Straight Arrow Connector 34"/>
          <p:cNvCxnSpPr>
            <a:stCxn id="45" idx="2"/>
            <a:endCxn id="47" idx="0"/>
          </p:cNvCxnSpPr>
          <p:nvPr/>
        </p:nvCxnSpPr>
        <p:spPr>
          <a:xfrm flipH="1">
            <a:off x="5128473" y="2965388"/>
            <a:ext cx="717473" cy="514471"/>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36" name="Straight Arrow Connector 35"/>
          <p:cNvCxnSpPr>
            <a:stCxn id="47" idx="2"/>
            <a:endCxn id="46" idx="0"/>
          </p:cNvCxnSpPr>
          <p:nvPr/>
        </p:nvCxnSpPr>
        <p:spPr>
          <a:xfrm>
            <a:off x="5128473" y="3784612"/>
            <a:ext cx="0" cy="1400222"/>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sp>
        <p:nvSpPr>
          <p:cNvPr id="38" name="TextBox 37"/>
          <p:cNvSpPr txBox="1"/>
          <p:nvPr/>
        </p:nvSpPr>
        <p:spPr>
          <a:xfrm>
            <a:off x="6442923" y="3479859"/>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p</a:t>
            </a:r>
            <a:endParaRPr lang="en-US" baseline="-25000" dirty="0"/>
          </a:p>
        </p:txBody>
      </p:sp>
      <p:sp>
        <p:nvSpPr>
          <p:cNvPr id="39" name="TextBox 38"/>
          <p:cNvSpPr txBox="1"/>
          <p:nvPr/>
        </p:nvSpPr>
        <p:spPr>
          <a:xfrm>
            <a:off x="6442923" y="5184834"/>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c</a:t>
            </a:r>
            <a:endParaRPr lang="en-US" dirty="0"/>
          </a:p>
        </p:txBody>
      </p:sp>
      <p:sp>
        <p:nvSpPr>
          <p:cNvPr id="41" name="TextBox 40"/>
          <p:cNvSpPr txBox="1"/>
          <p:nvPr/>
        </p:nvSpPr>
        <p:spPr>
          <a:xfrm>
            <a:off x="5704735" y="4270482"/>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45" name="TextBox 44"/>
          <p:cNvSpPr txBox="1"/>
          <p:nvPr/>
        </p:nvSpPr>
        <p:spPr>
          <a:xfrm>
            <a:off x="5684021" y="2660635"/>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46" name="TextBox 45"/>
          <p:cNvSpPr txBox="1"/>
          <p:nvPr/>
        </p:nvSpPr>
        <p:spPr>
          <a:xfrm>
            <a:off x="4966548" y="5184834"/>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47" name="TextBox 46"/>
          <p:cNvSpPr txBox="1"/>
          <p:nvPr/>
        </p:nvSpPr>
        <p:spPr>
          <a:xfrm>
            <a:off x="4966548" y="3479859"/>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cxnSp>
        <p:nvCxnSpPr>
          <p:cNvPr id="50" name="Straight Arrow Connector 69"/>
          <p:cNvCxnSpPr>
            <a:stCxn id="47" idx="3"/>
            <a:endCxn id="41" idx="0"/>
          </p:cNvCxnSpPr>
          <p:nvPr/>
        </p:nvCxnSpPr>
        <p:spPr>
          <a:xfrm>
            <a:off x="5290398" y="3632236"/>
            <a:ext cx="576262" cy="638246"/>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2" name="Straight Arrow Connector 69"/>
          <p:cNvCxnSpPr/>
          <p:nvPr/>
        </p:nvCxnSpPr>
        <p:spPr>
          <a:xfrm rot="10800000" flipV="1">
            <a:off x="5866661" y="3632236"/>
            <a:ext cx="576263" cy="638246"/>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29" name="Straight Arrow Connector 78"/>
          <p:cNvCxnSpPr>
            <a:stCxn id="41" idx="2"/>
            <a:endCxn id="46" idx="3"/>
          </p:cNvCxnSpPr>
          <p:nvPr/>
        </p:nvCxnSpPr>
        <p:spPr>
          <a:xfrm rot="5400000">
            <a:off x="5197541" y="4668092"/>
            <a:ext cx="761976" cy="576262"/>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sp>
        <p:nvSpPr>
          <p:cNvPr id="53"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11</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cxnSp>
        <p:nvCxnSpPr>
          <p:cNvPr id="54" name="Straight Arrow Connector 53"/>
          <p:cNvCxnSpPr>
            <a:stCxn id="67" idx="1"/>
            <a:endCxn id="73" idx="3"/>
          </p:cNvCxnSpPr>
          <p:nvPr/>
        </p:nvCxnSpPr>
        <p:spPr>
          <a:xfrm flipH="1">
            <a:off x="7330923" y="5335212"/>
            <a:ext cx="1152525" cy="0"/>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5" name="Straight Arrow Connector 78"/>
          <p:cNvCxnSpPr>
            <a:stCxn id="68" idx="2"/>
            <a:endCxn id="73" idx="3"/>
          </p:cNvCxnSpPr>
          <p:nvPr/>
        </p:nvCxnSpPr>
        <p:spPr>
          <a:xfrm rot="5400000">
            <a:off x="7238066" y="4666093"/>
            <a:ext cx="761976" cy="576262"/>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7" name="Straight Arrow Connector 74"/>
          <p:cNvCxnSpPr>
            <a:stCxn id="68" idx="2"/>
            <a:endCxn id="67" idx="1"/>
          </p:cNvCxnSpPr>
          <p:nvPr/>
        </p:nvCxnSpPr>
        <p:spPr>
          <a:xfrm rot="16200000" flipH="1">
            <a:off x="7814328" y="4666092"/>
            <a:ext cx="761976" cy="576263"/>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8" name="Straight Arrow Connector 57"/>
          <p:cNvCxnSpPr>
            <a:stCxn id="69" idx="2"/>
            <a:endCxn id="66" idx="0"/>
          </p:cNvCxnSpPr>
          <p:nvPr/>
        </p:nvCxnSpPr>
        <p:spPr>
          <a:xfrm>
            <a:off x="7886471" y="2963389"/>
            <a:ext cx="758902" cy="514471"/>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9" name="Straight Arrow Connector 58"/>
          <p:cNvCxnSpPr>
            <a:stCxn id="66" idx="2"/>
            <a:endCxn id="67" idx="0"/>
          </p:cNvCxnSpPr>
          <p:nvPr/>
        </p:nvCxnSpPr>
        <p:spPr>
          <a:xfrm>
            <a:off x="8645373" y="3782613"/>
            <a:ext cx="0" cy="1400222"/>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62" name="Straight Arrow Connector 61"/>
          <p:cNvCxnSpPr>
            <a:endCxn id="69" idx="0"/>
          </p:cNvCxnSpPr>
          <p:nvPr/>
        </p:nvCxnSpPr>
        <p:spPr>
          <a:xfrm>
            <a:off x="7886471" y="2201436"/>
            <a:ext cx="0" cy="457200"/>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63" name="Straight Arrow Connector 62"/>
          <p:cNvCxnSpPr>
            <a:stCxn id="73" idx="2"/>
          </p:cNvCxnSpPr>
          <p:nvPr/>
        </p:nvCxnSpPr>
        <p:spPr>
          <a:xfrm>
            <a:off x="7168998" y="5487588"/>
            <a:ext cx="1" cy="400058"/>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64" name="Straight Arrow Connector 63"/>
          <p:cNvCxnSpPr>
            <a:stCxn id="69" idx="2"/>
            <a:endCxn id="74" idx="0"/>
          </p:cNvCxnSpPr>
          <p:nvPr/>
        </p:nvCxnSpPr>
        <p:spPr>
          <a:xfrm flipH="1">
            <a:off x="7168998" y="2963389"/>
            <a:ext cx="717473" cy="514471"/>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65" name="Straight Arrow Connector 64"/>
          <p:cNvCxnSpPr>
            <a:stCxn id="74" idx="2"/>
            <a:endCxn id="73" idx="0"/>
          </p:cNvCxnSpPr>
          <p:nvPr/>
        </p:nvCxnSpPr>
        <p:spPr>
          <a:xfrm>
            <a:off x="7168998" y="3782613"/>
            <a:ext cx="0" cy="1400222"/>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sp>
        <p:nvSpPr>
          <p:cNvPr id="66" name="TextBox 65"/>
          <p:cNvSpPr txBox="1"/>
          <p:nvPr/>
        </p:nvSpPr>
        <p:spPr>
          <a:xfrm>
            <a:off x="8483448" y="3477860"/>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p</a:t>
            </a:r>
            <a:endParaRPr lang="en-US" baseline="-25000" dirty="0"/>
          </a:p>
        </p:txBody>
      </p:sp>
      <p:sp>
        <p:nvSpPr>
          <p:cNvPr id="67" name="TextBox 66"/>
          <p:cNvSpPr txBox="1"/>
          <p:nvPr/>
        </p:nvSpPr>
        <p:spPr>
          <a:xfrm>
            <a:off x="8483448" y="5182835"/>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c</a:t>
            </a:r>
            <a:endParaRPr lang="en-US" dirty="0"/>
          </a:p>
        </p:txBody>
      </p:sp>
      <p:sp>
        <p:nvSpPr>
          <p:cNvPr id="68" name="TextBox 67"/>
          <p:cNvSpPr txBox="1"/>
          <p:nvPr/>
        </p:nvSpPr>
        <p:spPr>
          <a:xfrm>
            <a:off x="7745260" y="4268483"/>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69" name="TextBox 68"/>
          <p:cNvSpPr txBox="1"/>
          <p:nvPr/>
        </p:nvSpPr>
        <p:spPr>
          <a:xfrm>
            <a:off x="7724546" y="2658636"/>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73" name="TextBox 72"/>
          <p:cNvSpPr txBox="1"/>
          <p:nvPr/>
        </p:nvSpPr>
        <p:spPr>
          <a:xfrm>
            <a:off x="7007073" y="5182835"/>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74" name="TextBox 73"/>
          <p:cNvSpPr txBox="1"/>
          <p:nvPr/>
        </p:nvSpPr>
        <p:spPr>
          <a:xfrm>
            <a:off x="7007073" y="3477860"/>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3522" y="3068224"/>
            <a:ext cx="304800" cy="304800"/>
          </a:xfrm>
          <a:prstGeom prst="rect">
            <a:avLst/>
          </a:prstGeom>
        </p:spPr>
      </p:pic>
      <p:cxnSp>
        <p:nvCxnSpPr>
          <p:cNvPr id="76" name="Straight Arrow Connector 69"/>
          <p:cNvCxnSpPr>
            <a:stCxn id="74" idx="3"/>
            <a:endCxn id="68" idx="0"/>
          </p:cNvCxnSpPr>
          <p:nvPr/>
        </p:nvCxnSpPr>
        <p:spPr>
          <a:xfrm>
            <a:off x="7330923" y="3630237"/>
            <a:ext cx="576262" cy="638246"/>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77" name="Straight Arrow Connector 69"/>
          <p:cNvCxnSpPr/>
          <p:nvPr/>
        </p:nvCxnSpPr>
        <p:spPr>
          <a:xfrm rot="10800000" flipV="1">
            <a:off x="7907186" y="3630237"/>
            <a:ext cx="576263" cy="638246"/>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pic>
        <p:nvPicPr>
          <p:cNvPr id="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7382" y="5154321"/>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Arrow Connector 80"/>
          <p:cNvCxnSpPr>
            <a:stCxn id="90" idx="2"/>
            <a:endCxn id="87" idx="0"/>
          </p:cNvCxnSpPr>
          <p:nvPr/>
        </p:nvCxnSpPr>
        <p:spPr>
          <a:xfrm>
            <a:off x="7886471" y="2963413"/>
            <a:ext cx="758902" cy="514471"/>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82" name="Straight Arrow Connector 81"/>
          <p:cNvCxnSpPr>
            <a:stCxn id="87" idx="2"/>
            <a:endCxn id="88" idx="0"/>
          </p:cNvCxnSpPr>
          <p:nvPr/>
        </p:nvCxnSpPr>
        <p:spPr>
          <a:xfrm>
            <a:off x="8645373" y="3782637"/>
            <a:ext cx="0" cy="1400222"/>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83" name="Straight Arrow Connector 82"/>
          <p:cNvCxnSpPr>
            <a:endCxn id="90" idx="0"/>
          </p:cNvCxnSpPr>
          <p:nvPr/>
        </p:nvCxnSpPr>
        <p:spPr>
          <a:xfrm>
            <a:off x="7886471" y="2201460"/>
            <a:ext cx="0" cy="457200"/>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84" name="Straight Arrow Connector 83"/>
          <p:cNvCxnSpPr>
            <a:stCxn id="91" idx="2"/>
          </p:cNvCxnSpPr>
          <p:nvPr/>
        </p:nvCxnSpPr>
        <p:spPr>
          <a:xfrm>
            <a:off x="7168998" y="5487612"/>
            <a:ext cx="1" cy="400058"/>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85" name="Straight Arrow Connector 84"/>
          <p:cNvCxnSpPr>
            <a:stCxn id="90" idx="2"/>
            <a:endCxn id="92" idx="0"/>
          </p:cNvCxnSpPr>
          <p:nvPr/>
        </p:nvCxnSpPr>
        <p:spPr>
          <a:xfrm flipH="1">
            <a:off x="7168998" y="2963413"/>
            <a:ext cx="717473" cy="514471"/>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86" name="Straight Arrow Connector 85"/>
          <p:cNvCxnSpPr>
            <a:stCxn id="92" idx="2"/>
            <a:endCxn id="91" idx="0"/>
          </p:cNvCxnSpPr>
          <p:nvPr/>
        </p:nvCxnSpPr>
        <p:spPr>
          <a:xfrm>
            <a:off x="7168998" y="3782637"/>
            <a:ext cx="0" cy="1400222"/>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sp>
        <p:nvSpPr>
          <p:cNvPr id="87" name="TextBox 86"/>
          <p:cNvSpPr txBox="1"/>
          <p:nvPr/>
        </p:nvSpPr>
        <p:spPr>
          <a:xfrm>
            <a:off x="8483448" y="3477884"/>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p</a:t>
            </a:r>
            <a:endParaRPr lang="en-US" baseline="-25000" dirty="0"/>
          </a:p>
        </p:txBody>
      </p:sp>
      <p:sp>
        <p:nvSpPr>
          <p:cNvPr id="88" name="TextBox 87"/>
          <p:cNvSpPr txBox="1"/>
          <p:nvPr/>
        </p:nvSpPr>
        <p:spPr>
          <a:xfrm>
            <a:off x="8483448" y="5182859"/>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c</a:t>
            </a:r>
            <a:endParaRPr lang="en-US" dirty="0"/>
          </a:p>
        </p:txBody>
      </p:sp>
      <p:sp>
        <p:nvSpPr>
          <p:cNvPr id="89" name="TextBox 88"/>
          <p:cNvSpPr txBox="1"/>
          <p:nvPr/>
        </p:nvSpPr>
        <p:spPr>
          <a:xfrm>
            <a:off x="7745260" y="4268507"/>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90" name="TextBox 89"/>
          <p:cNvSpPr txBox="1"/>
          <p:nvPr/>
        </p:nvSpPr>
        <p:spPr>
          <a:xfrm>
            <a:off x="7724546" y="2658660"/>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91" name="TextBox 90"/>
          <p:cNvSpPr txBox="1"/>
          <p:nvPr/>
        </p:nvSpPr>
        <p:spPr>
          <a:xfrm>
            <a:off x="7007073" y="5182859"/>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92" name="TextBox 91"/>
          <p:cNvSpPr txBox="1"/>
          <p:nvPr/>
        </p:nvSpPr>
        <p:spPr>
          <a:xfrm>
            <a:off x="7007073" y="3477884"/>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cxnSp>
        <p:nvCxnSpPr>
          <p:cNvPr id="94" name="Straight Arrow Connector 69"/>
          <p:cNvCxnSpPr/>
          <p:nvPr/>
        </p:nvCxnSpPr>
        <p:spPr>
          <a:xfrm rot="10800000" flipV="1">
            <a:off x="7907186" y="3630261"/>
            <a:ext cx="576263" cy="638246"/>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95" name="Straight Arrow Connector 78"/>
          <p:cNvCxnSpPr>
            <a:stCxn id="89" idx="2"/>
            <a:endCxn id="91" idx="3"/>
          </p:cNvCxnSpPr>
          <p:nvPr/>
        </p:nvCxnSpPr>
        <p:spPr>
          <a:xfrm rot="5400000">
            <a:off x="7238066" y="4666117"/>
            <a:ext cx="761976" cy="576262"/>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pic>
        <p:nvPicPr>
          <p:cNvPr id="96" name="Picture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3522" y="3068248"/>
            <a:ext cx="304800" cy="304800"/>
          </a:xfrm>
          <a:prstGeom prst="rect">
            <a:avLst/>
          </a:prstGeom>
        </p:spPr>
      </p:pic>
      <p:cxnSp>
        <p:nvCxnSpPr>
          <p:cNvPr id="80" name="Straight Arrow Connector 74"/>
          <p:cNvCxnSpPr>
            <a:stCxn id="89" idx="2"/>
            <a:endCxn id="88" idx="1"/>
          </p:cNvCxnSpPr>
          <p:nvPr/>
        </p:nvCxnSpPr>
        <p:spPr>
          <a:xfrm rot="16200000" flipH="1">
            <a:off x="7814328" y="4666116"/>
            <a:ext cx="761976" cy="576263"/>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93" name="Straight Arrow Connector 69"/>
          <p:cNvCxnSpPr>
            <a:stCxn id="92" idx="3"/>
            <a:endCxn id="89" idx="0"/>
          </p:cNvCxnSpPr>
          <p:nvPr/>
        </p:nvCxnSpPr>
        <p:spPr>
          <a:xfrm>
            <a:off x="7330923" y="3630261"/>
            <a:ext cx="576262" cy="638246"/>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79" name="Straight Arrow Connector 78"/>
          <p:cNvCxnSpPr>
            <a:stCxn id="88" idx="1"/>
            <a:endCxn id="91" idx="3"/>
          </p:cNvCxnSpPr>
          <p:nvPr/>
        </p:nvCxnSpPr>
        <p:spPr>
          <a:xfrm flipH="1">
            <a:off x="7330923" y="5335236"/>
            <a:ext cx="1152525" cy="0"/>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pic>
        <p:nvPicPr>
          <p:cNvPr id="9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7382" y="5154345"/>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997" y="3070223"/>
            <a:ext cx="304800" cy="304800"/>
          </a:xfrm>
          <a:prstGeom prst="rect">
            <a:avLst/>
          </a:prstGeom>
        </p:spPr>
      </p:pic>
      <p:pic>
        <p:nvPicPr>
          <p:cNvPr id="9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857" y="515632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081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par>
                                <p:cTn id="75" presetID="45"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2000"/>
                                        <p:tgtEl>
                                          <p:spTgt spid="98"/>
                                        </p:tgtEl>
                                      </p:cBhvr>
                                    </p:animEffect>
                                    <p:anim calcmode="lin" valueType="num">
                                      <p:cBhvr>
                                        <p:cTn id="78" dur="2000" fill="hold"/>
                                        <p:tgtEl>
                                          <p:spTgt spid="98"/>
                                        </p:tgtEl>
                                        <p:attrNameLst>
                                          <p:attrName>ppt_w</p:attrName>
                                        </p:attrNameLst>
                                      </p:cBhvr>
                                      <p:tavLst>
                                        <p:tav tm="0" fmla="#ppt_w*sin(2.5*pi*$)">
                                          <p:val>
                                            <p:fltVal val="0"/>
                                          </p:val>
                                        </p:tav>
                                        <p:tav tm="100000">
                                          <p:val>
                                            <p:fltVal val="1"/>
                                          </p:val>
                                        </p:tav>
                                      </p:tavLst>
                                    </p:anim>
                                    <p:anim calcmode="lin" valueType="num">
                                      <p:cBhvr>
                                        <p:cTn id="79" dur="2000" fill="hold"/>
                                        <p:tgtEl>
                                          <p:spTgt spid="98"/>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
                                            <p:txEl>
                                              <p:pRg st="2" end="2"/>
                                            </p:txEl>
                                          </p:spTgt>
                                        </p:tgtEl>
                                        <p:attrNameLst>
                                          <p:attrName>style.visibility</p:attrName>
                                        </p:attrNameLst>
                                      </p:cBhvr>
                                      <p:to>
                                        <p:strVal val="visible"/>
                                      </p:to>
                                    </p:set>
                                  </p:childTnLst>
                                </p:cTn>
                              </p:par>
                              <p:par>
                                <p:cTn id="84" presetID="45" presetClass="entr" presetSubtype="0" fill="hold" nodeType="withEffect">
                                  <p:stCondLst>
                                    <p:cond delay="0"/>
                                  </p:stCondLst>
                                  <p:childTnLst>
                                    <p:set>
                                      <p:cBhvr>
                                        <p:cTn id="85" dur="1" fill="hold">
                                          <p:stCondLst>
                                            <p:cond delay="0"/>
                                          </p:stCondLst>
                                        </p:cTn>
                                        <p:tgtEl>
                                          <p:spTgt spid="99"/>
                                        </p:tgtEl>
                                        <p:attrNameLst>
                                          <p:attrName>style.visibility</p:attrName>
                                        </p:attrNameLst>
                                      </p:cBhvr>
                                      <p:to>
                                        <p:strVal val="visible"/>
                                      </p:to>
                                    </p:set>
                                    <p:animEffect transition="in" filter="fade">
                                      <p:cBhvr>
                                        <p:cTn id="86" dur="2000"/>
                                        <p:tgtEl>
                                          <p:spTgt spid="99"/>
                                        </p:tgtEl>
                                      </p:cBhvr>
                                    </p:animEffect>
                                    <p:anim calcmode="lin" valueType="num">
                                      <p:cBhvr>
                                        <p:cTn id="87" dur="2000" fill="hold"/>
                                        <p:tgtEl>
                                          <p:spTgt spid="99"/>
                                        </p:tgtEl>
                                        <p:attrNameLst>
                                          <p:attrName>ppt_w</p:attrName>
                                        </p:attrNameLst>
                                      </p:cBhvr>
                                      <p:tavLst>
                                        <p:tav tm="0" fmla="#ppt_w*sin(2.5*pi*$)">
                                          <p:val>
                                            <p:fltVal val="0"/>
                                          </p:val>
                                        </p:tav>
                                        <p:tav tm="100000">
                                          <p:val>
                                            <p:fltVal val="1"/>
                                          </p:val>
                                        </p:tav>
                                      </p:tavLst>
                                    </p:anim>
                                    <p:anim calcmode="lin" valueType="num">
                                      <p:cBhvr>
                                        <p:cTn id="88" dur="2000" fill="hold"/>
                                        <p:tgtEl>
                                          <p:spTgt spid="99"/>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childTnLst>
                                </p:cTn>
                              </p:par>
                              <p:par>
                                <p:cTn id="97" presetID="7" presetClass="emph" presetSubtype="2" fill="hold" nodeType="withEffect">
                                  <p:stCondLst>
                                    <p:cond delay="0"/>
                                  </p:stCondLst>
                                  <p:childTnLst>
                                    <p:animClr clrSpc="rgb" dir="cw">
                                      <p:cBhvr>
                                        <p:cTn id="98" dur="2000" fill="hold"/>
                                        <p:tgtEl>
                                          <p:spTgt spid="33"/>
                                        </p:tgtEl>
                                        <p:attrNameLst>
                                          <p:attrName>stroke.color</p:attrName>
                                        </p:attrNameLst>
                                      </p:cBhvr>
                                      <p:to>
                                        <a:schemeClr val="accent2"/>
                                      </p:to>
                                    </p:animClr>
                                    <p:set>
                                      <p:cBhvr>
                                        <p:cTn id="99" dur="2000" fill="hold"/>
                                        <p:tgtEl>
                                          <p:spTgt spid="33"/>
                                        </p:tgtEl>
                                        <p:attrNameLst>
                                          <p:attrName>stroke.on</p:attrName>
                                        </p:attrNameLst>
                                      </p:cBhvr>
                                      <p:to>
                                        <p:strVal val="true"/>
                                      </p:to>
                                    </p:set>
                                  </p:childTnLst>
                                </p:cTn>
                              </p:par>
                              <p:par>
                                <p:cTn id="100" presetID="7" presetClass="emph" presetSubtype="2" fill="hold" nodeType="withEffect">
                                  <p:stCondLst>
                                    <p:cond delay="0"/>
                                  </p:stCondLst>
                                  <p:childTnLst>
                                    <p:animClr clrSpc="rgb" dir="cw">
                                      <p:cBhvr>
                                        <p:cTn id="101" dur="2000" fill="hold"/>
                                        <p:tgtEl>
                                          <p:spTgt spid="31"/>
                                        </p:tgtEl>
                                        <p:attrNameLst>
                                          <p:attrName>stroke.color</p:attrName>
                                        </p:attrNameLst>
                                      </p:cBhvr>
                                      <p:to>
                                        <a:schemeClr val="accent2"/>
                                      </p:to>
                                    </p:animClr>
                                    <p:set>
                                      <p:cBhvr>
                                        <p:cTn id="102" dur="2000" fill="hold"/>
                                        <p:tgtEl>
                                          <p:spTgt spid="31"/>
                                        </p:tgtEl>
                                        <p:attrNameLst>
                                          <p:attrName>stroke.on</p:attrName>
                                        </p:attrNameLst>
                                      </p:cBhvr>
                                      <p:to>
                                        <p:strVal val="true"/>
                                      </p:to>
                                    </p:set>
                                  </p:childTnLst>
                                </p:cTn>
                              </p:par>
                              <p:par>
                                <p:cTn id="103" presetID="7" presetClass="emph" presetSubtype="2" fill="hold" nodeType="withEffect">
                                  <p:stCondLst>
                                    <p:cond delay="0"/>
                                  </p:stCondLst>
                                  <p:childTnLst>
                                    <p:animClr clrSpc="rgb" dir="cw">
                                      <p:cBhvr>
                                        <p:cTn id="104" dur="2000" fill="hold"/>
                                        <p:tgtEl>
                                          <p:spTgt spid="52"/>
                                        </p:tgtEl>
                                        <p:attrNameLst>
                                          <p:attrName>stroke.color</p:attrName>
                                        </p:attrNameLst>
                                      </p:cBhvr>
                                      <p:to>
                                        <a:schemeClr val="accent2"/>
                                      </p:to>
                                    </p:animClr>
                                    <p:set>
                                      <p:cBhvr>
                                        <p:cTn id="105" dur="2000" fill="hold"/>
                                        <p:tgtEl>
                                          <p:spTgt spid="52"/>
                                        </p:tgtEl>
                                        <p:attrNameLst>
                                          <p:attrName>stroke.on</p:attrName>
                                        </p:attrNameLst>
                                      </p:cBhvr>
                                      <p:to>
                                        <p:strVal val="true"/>
                                      </p:to>
                                    </p:set>
                                  </p:childTnLst>
                                </p:cTn>
                              </p:par>
                              <p:par>
                                <p:cTn id="106" presetID="7" presetClass="emph" presetSubtype="2" fill="hold" nodeType="withEffect">
                                  <p:stCondLst>
                                    <p:cond delay="0"/>
                                  </p:stCondLst>
                                  <p:childTnLst>
                                    <p:animClr clrSpc="rgb" dir="cw">
                                      <p:cBhvr>
                                        <p:cTn id="107" dur="2000" fill="hold"/>
                                        <p:tgtEl>
                                          <p:spTgt spid="29"/>
                                        </p:tgtEl>
                                        <p:attrNameLst>
                                          <p:attrName>stroke.color</p:attrName>
                                        </p:attrNameLst>
                                      </p:cBhvr>
                                      <p:to>
                                        <a:schemeClr val="accent2"/>
                                      </p:to>
                                    </p:animClr>
                                    <p:set>
                                      <p:cBhvr>
                                        <p:cTn id="108" dur="2000" fill="hold"/>
                                        <p:tgtEl>
                                          <p:spTgt spid="29"/>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2000" fill="hold"/>
                                        <p:tgtEl>
                                          <p:spTgt spid="34"/>
                                        </p:tgtEl>
                                        <p:attrNameLst>
                                          <p:attrName>stroke.color</p:attrName>
                                        </p:attrNameLst>
                                      </p:cBhvr>
                                      <p:to>
                                        <a:schemeClr val="accent2"/>
                                      </p:to>
                                    </p:animClr>
                                    <p:set>
                                      <p:cBhvr>
                                        <p:cTn id="111" dur="2000" fill="hold"/>
                                        <p:tgtEl>
                                          <p:spTgt spid="34"/>
                                        </p:tgtEl>
                                        <p:attrNameLst>
                                          <p:attrName>stroke.on</p:attrName>
                                        </p:attrNameLst>
                                      </p:cBhvr>
                                      <p:to>
                                        <p:strVal val="tru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83"/>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85"/>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93"/>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80"/>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79"/>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84"/>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54"/>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55"/>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57"/>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58"/>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59"/>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62"/>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63"/>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64"/>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65"/>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6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67"/>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69"/>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73"/>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74"/>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75"/>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76"/>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77"/>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78"/>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81"/>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82"/>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86"/>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87"/>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90"/>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91"/>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92"/>
                                        </p:tgtEl>
                                        <p:attrNameLst>
                                          <p:attrName>style.visibility</p:attrName>
                                        </p:attrNameLst>
                                      </p:cBhvr>
                                      <p:to>
                                        <p:strVal val="visible"/>
                                      </p:to>
                                    </p:set>
                                  </p:childTnLst>
                                </p:cTn>
                              </p:par>
                              <p:par>
                                <p:cTn id="182" presetID="1" presetClass="entr" presetSubtype="0" fill="hold" nodeType="withEffect">
                                  <p:stCondLst>
                                    <p:cond delay="0"/>
                                  </p:stCondLst>
                                  <p:childTnLst>
                                    <p:set>
                                      <p:cBhvr>
                                        <p:cTn id="183" dur="1" fill="hold">
                                          <p:stCondLst>
                                            <p:cond delay="0"/>
                                          </p:stCondLst>
                                        </p:cTn>
                                        <p:tgtEl>
                                          <p:spTgt spid="94"/>
                                        </p:tgtEl>
                                        <p:attrNameLst>
                                          <p:attrName>style.visibility</p:attrName>
                                        </p:attrNameLst>
                                      </p:cBhvr>
                                      <p:to>
                                        <p:strVal val="visible"/>
                                      </p:to>
                                    </p:set>
                                  </p:childTnLst>
                                </p:cTn>
                              </p:par>
                              <p:par>
                                <p:cTn id="184" presetID="1" presetClass="entr" presetSubtype="0" fill="hold" nodeType="withEffect">
                                  <p:stCondLst>
                                    <p:cond delay="0"/>
                                  </p:stCondLst>
                                  <p:childTnLst>
                                    <p:set>
                                      <p:cBhvr>
                                        <p:cTn id="185" dur="1" fill="hold">
                                          <p:stCondLst>
                                            <p:cond delay="0"/>
                                          </p:stCondLst>
                                        </p:cTn>
                                        <p:tgtEl>
                                          <p:spTgt spid="95"/>
                                        </p:tgtEl>
                                        <p:attrNameLst>
                                          <p:attrName>style.visibility</p:attrName>
                                        </p:attrNameLst>
                                      </p:cBhvr>
                                      <p:to>
                                        <p:strVal val="visible"/>
                                      </p:to>
                                    </p:set>
                                  </p:childTnLst>
                                </p:cTn>
                              </p:par>
                              <p:par>
                                <p:cTn id="186" presetID="1" presetClass="entr" presetSubtype="0" fill="hold" nodeType="withEffect">
                                  <p:stCondLst>
                                    <p:cond delay="0"/>
                                  </p:stCondLst>
                                  <p:childTnLst>
                                    <p:set>
                                      <p:cBhvr>
                                        <p:cTn id="187" dur="1" fill="hold">
                                          <p:stCondLst>
                                            <p:cond delay="0"/>
                                          </p:stCondLst>
                                        </p:cTn>
                                        <p:tgtEl>
                                          <p:spTgt spid="96"/>
                                        </p:tgtEl>
                                        <p:attrNameLst>
                                          <p:attrName>style.visibility</p:attrName>
                                        </p:attrNameLst>
                                      </p:cBhvr>
                                      <p:to>
                                        <p:strVal val="visible"/>
                                      </p:to>
                                    </p:set>
                                  </p:childTnLst>
                                </p:cTn>
                              </p:par>
                              <p:par>
                                <p:cTn id="188" presetID="1" presetClass="entr" presetSubtype="0" fill="hold" nodeType="withEffect">
                                  <p:stCondLst>
                                    <p:cond delay="0"/>
                                  </p:stCondLst>
                                  <p:childTnLst>
                                    <p:set>
                                      <p:cBhvr>
                                        <p:cTn id="189" dur="1" fill="hold">
                                          <p:stCondLst>
                                            <p:cond delay="0"/>
                                          </p:stCondLst>
                                        </p:cTn>
                                        <p:tgtEl>
                                          <p:spTgt spid="97"/>
                                        </p:tgtEl>
                                        <p:attrNameLst>
                                          <p:attrName>style.visibility</p:attrName>
                                        </p:attrNameLst>
                                      </p:cBhvr>
                                      <p:to>
                                        <p:strVal val="visible"/>
                                      </p:to>
                                    </p:set>
                                  </p:childTnLst>
                                </p:cTn>
                              </p:par>
                            </p:childTnLst>
                          </p:cTn>
                        </p:par>
                        <p:par>
                          <p:cTn id="190" fill="hold">
                            <p:stCondLst>
                              <p:cond delay="0"/>
                            </p:stCondLst>
                            <p:childTnLst>
                              <p:par>
                                <p:cTn id="191" presetID="1" presetClass="entr" presetSubtype="0" fill="hold" nodeType="afterEffect">
                                  <p:stCondLst>
                                    <p:cond delay="0"/>
                                  </p:stCondLst>
                                  <p:childTnLst>
                                    <p:set>
                                      <p:cBhvr>
                                        <p:cTn id="192" dur="1" fill="hold">
                                          <p:stCondLst>
                                            <p:cond delay="0"/>
                                          </p:stCondLst>
                                        </p:cTn>
                                        <p:tgtEl>
                                          <p:spTgt spid="3">
                                            <p:txEl>
                                              <p:pRg st="6" end="6"/>
                                            </p:txEl>
                                          </p:spTgt>
                                        </p:tgtEl>
                                        <p:attrNameLst>
                                          <p:attrName>style.visibility</p:attrName>
                                        </p:attrNameLst>
                                      </p:cBhvr>
                                      <p:to>
                                        <p:strVal val="visible"/>
                                      </p:to>
                                    </p:set>
                                  </p:childTnLst>
                                </p:cTn>
                              </p:par>
                              <p:par>
                                <p:cTn id="193" presetID="7" presetClass="emph" presetSubtype="2" fill="hold" nodeType="withEffect">
                                  <p:stCondLst>
                                    <p:cond delay="0"/>
                                  </p:stCondLst>
                                  <p:childTnLst>
                                    <p:animClr clrSpc="rgb" dir="cw">
                                      <p:cBhvr>
                                        <p:cTn id="194" dur="2000" fill="hold"/>
                                        <p:tgtEl>
                                          <p:spTgt spid="83"/>
                                        </p:tgtEl>
                                        <p:attrNameLst>
                                          <p:attrName>stroke.color</p:attrName>
                                        </p:attrNameLst>
                                      </p:cBhvr>
                                      <p:to>
                                        <a:schemeClr val="folHlink"/>
                                      </p:to>
                                    </p:animClr>
                                    <p:set>
                                      <p:cBhvr>
                                        <p:cTn id="195" dur="2000" fill="hold"/>
                                        <p:tgtEl>
                                          <p:spTgt spid="83"/>
                                        </p:tgtEl>
                                        <p:attrNameLst>
                                          <p:attrName>stroke.on</p:attrName>
                                        </p:attrNameLst>
                                      </p:cBhvr>
                                      <p:to>
                                        <p:strVal val="true"/>
                                      </p:to>
                                    </p:set>
                                  </p:childTnLst>
                                </p:cTn>
                              </p:par>
                              <p:par>
                                <p:cTn id="196" presetID="7" presetClass="emph" presetSubtype="2" fill="hold" nodeType="withEffect">
                                  <p:stCondLst>
                                    <p:cond delay="0"/>
                                  </p:stCondLst>
                                  <p:childTnLst>
                                    <p:animClr clrSpc="rgb" dir="cw">
                                      <p:cBhvr>
                                        <p:cTn id="197" dur="2000" fill="hold"/>
                                        <p:tgtEl>
                                          <p:spTgt spid="85"/>
                                        </p:tgtEl>
                                        <p:attrNameLst>
                                          <p:attrName>stroke.color</p:attrName>
                                        </p:attrNameLst>
                                      </p:cBhvr>
                                      <p:to>
                                        <a:schemeClr val="folHlink"/>
                                      </p:to>
                                    </p:animClr>
                                    <p:set>
                                      <p:cBhvr>
                                        <p:cTn id="198" dur="2000" fill="hold"/>
                                        <p:tgtEl>
                                          <p:spTgt spid="85"/>
                                        </p:tgtEl>
                                        <p:attrNameLst>
                                          <p:attrName>stroke.on</p:attrName>
                                        </p:attrNameLst>
                                      </p:cBhvr>
                                      <p:to>
                                        <p:strVal val="true"/>
                                      </p:to>
                                    </p:set>
                                  </p:childTnLst>
                                </p:cTn>
                              </p:par>
                              <p:par>
                                <p:cTn id="199" presetID="7" presetClass="emph" presetSubtype="2" fill="hold" nodeType="withEffect">
                                  <p:stCondLst>
                                    <p:cond delay="0"/>
                                  </p:stCondLst>
                                  <p:childTnLst>
                                    <p:animClr clrSpc="rgb" dir="cw">
                                      <p:cBhvr>
                                        <p:cTn id="200" dur="2000" fill="hold"/>
                                        <p:tgtEl>
                                          <p:spTgt spid="93"/>
                                        </p:tgtEl>
                                        <p:attrNameLst>
                                          <p:attrName>stroke.color</p:attrName>
                                        </p:attrNameLst>
                                      </p:cBhvr>
                                      <p:to>
                                        <a:schemeClr val="folHlink"/>
                                      </p:to>
                                    </p:animClr>
                                    <p:set>
                                      <p:cBhvr>
                                        <p:cTn id="201" dur="2000" fill="hold"/>
                                        <p:tgtEl>
                                          <p:spTgt spid="93"/>
                                        </p:tgtEl>
                                        <p:attrNameLst>
                                          <p:attrName>stroke.on</p:attrName>
                                        </p:attrNameLst>
                                      </p:cBhvr>
                                      <p:to>
                                        <p:strVal val="true"/>
                                      </p:to>
                                    </p:set>
                                  </p:childTnLst>
                                </p:cTn>
                              </p:par>
                              <p:par>
                                <p:cTn id="202" presetID="7" presetClass="emph" presetSubtype="2" fill="hold" nodeType="withEffect">
                                  <p:stCondLst>
                                    <p:cond delay="0"/>
                                  </p:stCondLst>
                                  <p:childTnLst>
                                    <p:animClr clrSpc="rgb" dir="cw">
                                      <p:cBhvr>
                                        <p:cTn id="203" dur="2000" fill="hold"/>
                                        <p:tgtEl>
                                          <p:spTgt spid="80"/>
                                        </p:tgtEl>
                                        <p:attrNameLst>
                                          <p:attrName>stroke.color</p:attrName>
                                        </p:attrNameLst>
                                      </p:cBhvr>
                                      <p:to>
                                        <a:schemeClr val="folHlink"/>
                                      </p:to>
                                    </p:animClr>
                                    <p:set>
                                      <p:cBhvr>
                                        <p:cTn id="204" dur="2000" fill="hold"/>
                                        <p:tgtEl>
                                          <p:spTgt spid="80"/>
                                        </p:tgtEl>
                                        <p:attrNameLst>
                                          <p:attrName>stroke.on</p:attrName>
                                        </p:attrNameLst>
                                      </p:cBhvr>
                                      <p:to>
                                        <p:strVal val="true"/>
                                      </p:to>
                                    </p:set>
                                  </p:childTnLst>
                                </p:cTn>
                              </p:par>
                              <p:par>
                                <p:cTn id="205" presetID="7" presetClass="emph" presetSubtype="2" fill="hold" nodeType="withEffect">
                                  <p:stCondLst>
                                    <p:cond delay="0"/>
                                  </p:stCondLst>
                                  <p:childTnLst>
                                    <p:animClr clrSpc="rgb" dir="cw">
                                      <p:cBhvr>
                                        <p:cTn id="206" dur="2000" fill="hold"/>
                                        <p:tgtEl>
                                          <p:spTgt spid="79"/>
                                        </p:tgtEl>
                                        <p:attrNameLst>
                                          <p:attrName>stroke.color</p:attrName>
                                        </p:attrNameLst>
                                      </p:cBhvr>
                                      <p:to>
                                        <a:schemeClr val="folHlink"/>
                                      </p:to>
                                    </p:animClr>
                                    <p:set>
                                      <p:cBhvr>
                                        <p:cTn id="207" dur="2000" fill="hold"/>
                                        <p:tgtEl>
                                          <p:spTgt spid="79"/>
                                        </p:tgtEl>
                                        <p:attrNameLst>
                                          <p:attrName>stroke.on</p:attrName>
                                        </p:attrNameLst>
                                      </p:cBhvr>
                                      <p:to>
                                        <p:strVal val="true"/>
                                      </p:to>
                                    </p:set>
                                  </p:childTnLst>
                                </p:cTn>
                              </p:par>
                              <p:par>
                                <p:cTn id="208" presetID="7" presetClass="emph" presetSubtype="2" fill="hold" nodeType="withEffect">
                                  <p:stCondLst>
                                    <p:cond delay="0"/>
                                  </p:stCondLst>
                                  <p:childTnLst>
                                    <p:animClr clrSpc="rgb" dir="cw">
                                      <p:cBhvr>
                                        <p:cTn id="209" dur="2000" fill="hold"/>
                                        <p:tgtEl>
                                          <p:spTgt spid="84"/>
                                        </p:tgtEl>
                                        <p:attrNameLst>
                                          <p:attrName>stroke.color</p:attrName>
                                        </p:attrNameLst>
                                      </p:cBhvr>
                                      <p:to>
                                        <a:schemeClr val="folHlink"/>
                                      </p:to>
                                    </p:animClr>
                                    <p:set>
                                      <p:cBhvr>
                                        <p:cTn id="210" dur="2000" fill="hold"/>
                                        <p:tgtEl>
                                          <p:spTgt spid="84"/>
                                        </p:tgtEl>
                                        <p:attrNameLst>
                                          <p:attrName>stroke.on</p:attrName>
                                        </p:attrNameLst>
                                      </p:cBhvr>
                                      <p:to>
                                        <p:strVal val="tru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38" grpId="0" animBg="1"/>
      <p:bldP spid="39" grpId="0" animBg="1"/>
      <p:bldP spid="41" grpId="0" animBg="1"/>
      <p:bldP spid="45" grpId="0" animBg="1"/>
      <p:bldP spid="46" grpId="0" animBg="1"/>
      <p:bldP spid="47" grpId="0" animBg="1"/>
      <p:bldP spid="66" grpId="0" animBg="1"/>
      <p:bldP spid="67" grpId="0" animBg="1"/>
      <p:bldP spid="68" grpId="0" animBg="1"/>
      <p:bldP spid="69" grpId="0" animBg="1"/>
      <p:bldP spid="73" grpId="0" animBg="1"/>
      <p:bldP spid="74" grpId="0" animBg="1"/>
      <p:bldP spid="87" grpId="0" animBg="1"/>
      <p:bldP spid="88" grpId="0" animBg="1"/>
      <p:bldP spid="89" grpId="0" animBg="1"/>
      <p:bldP spid="90" grpId="0" animBg="1"/>
      <p:bldP spid="91" grpId="0" animBg="1"/>
      <p:bldP spid="9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a:stCxn id="19" idx="1"/>
            <a:endCxn id="22" idx="3"/>
          </p:cNvCxnSpPr>
          <p:nvPr/>
        </p:nvCxnSpPr>
        <p:spPr>
          <a:xfrm flipH="1">
            <a:off x="6970236" y="5338873"/>
            <a:ext cx="1152525" cy="0"/>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11" name="Straight Arrow Connector 78"/>
          <p:cNvCxnSpPr>
            <a:stCxn id="20" idx="2"/>
            <a:endCxn id="22" idx="3"/>
          </p:cNvCxnSpPr>
          <p:nvPr/>
        </p:nvCxnSpPr>
        <p:spPr>
          <a:xfrm rot="5400000">
            <a:off x="6877379" y="4669754"/>
            <a:ext cx="761976" cy="576262"/>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sp>
        <p:nvSpPr>
          <p:cNvPr id="3" name="Content Placeholder 2"/>
          <p:cNvSpPr>
            <a:spLocks noGrp="1"/>
          </p:cNvSpPr>
          <p:nvPr>
            <p:ph idx="1"/>
          </p:nvPr>
        </p:nvSpPr>
        <p:spPr>
          <a:xfrm>
            <a:off x="12225" y="1795843"/>
            <a:ext cx="8029574" cy="4743069"/>
          </a:xfrm>
        </p:spPr>
        <p:txBody>
          <a:bodyPr>
            <a:normAutofit lnSpcReduction="10000"/>
          </a:bodyPr>
          <a:lstStyle/>
          <a:p>
            <a:r>
              <a:rPr lang="en-US" dirty="0">
                <a:solidFill>
                  <a:schemeClr val="tx1"/>
                </a:solidFill>
                <a:latin typeface="Calibri" pitchFamily="34" charset="0"/>
                <a:cs typeface="Calibri" pitchFamily="34" charset="0"/>
              </a:rPr>
              <a:t>Assume </a:t>
            </a:r>
            <a:r>
              <a:rPr lang="en-US" i="1" dirty="0">
                <a:solidFill>
                  <a:schemeClr val="tx1"/>
                </a:solidFill>
                <a:latin typeface="Calibri" pitchFamily="34" charset="0"/>
                <a:cs typeface="Calibri" pitchFamily="34" charset="0"/>
              </a:rPr>
              <a:t>p</a:t>
            </a:r>
            <a:r>
              <a:rPr lang="en-US" dirty="0">
                <a:solidFill>
                  <a:schemeClr val="tx1"/>
                </a:solidFill>
                <a:latin typeface="Calibri" pitchFamily="34" charset="0"/>
                <a:cs typeface="Calibri" pitchFamily="34" charset="0"/>
              </a:rPr>
              <a:t> and </a:t>
            </a:r>
            <a:r>
              <a:rPr lang="en-US" i="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 are in the same function </a:t>
            </a:r>
            <a:r>
              <a:rPr lang="en-US" i="1" dirty="0">
                <a:solidFill>
                  <a:schemeClr val="tx1"/>
                </a:solidFill>
                <a:latin typeface="Calibri" pitchFamily="34" charset="0"/>
                <a:cs typeface="Calibri" pitchFamily="34" charset="0"/>
              </a:rPr>
              <a:t>f</a:t>
            </a:r>
          </a:p>
          <a:p>
            <a:r>
              <a:rPr lang="en-US" dirty="0">
                <a:solidFill>
                  <a:schemeClr val="tx1"/>
                </a:solidFill>
                <a:latin typeface="Calibri" pitchFamily="34" charset="0"/>
                <a:cs typeface="Calibri" pitchFamily="34" charset="0"/>
              </a:rPr>
              <a:t>Step 1: find protected nodes in critical section</a:t>
            </a:r>
          </a:p>
          <a:p>
            <a:pPr lvl="1"/>
            <a:r>
              <a:rPr lang="en-US" dirty="0">
                <a:solidFill>
                  <a:schemeClr val="tx1"/>
                </a:solidFill>
                <a:latin typeface="Calibri" pitchFamily="34" charset="0"/>
                <a:cs typeface="Calibri" pitchFamily="34" charset="0"/>
              </a:rPr>
              <a:t>In </a:t>
            </a:r>
            <a:r>
              <a:rPr lang="en-US" i="1" dirty="0">
                <a:solidFill>
                  <a:schemeClr val="tx1"/>
                </a:solidFill>
                <a:latin typeface="Calibri" pitchFamily="34" charset="0"/>
                <a:cs typeface="Calibri" pitchFamily="34" charset="0"/>
              </a:rPr>
              <a:t>f</a:t>
            </a:r>
            <a:r>
              <a:rPr lang="en-US" dirty="0">
                <a:solidFill>
                  <a:schemeClr val="tx1"/>
                </a:solidFill>
                <a:latin typeface="Calibri" pitchFamily="34" charset="0"/>
                <a:cs typeface="Calibri" pitchFamily="34" charset="0"/>
              </a:rPr>
              <a:t>’s CFG, find nodes on any </a:t>
            </a:r>
            <a:r>
              <a:rPr lang="en-US" i="1" dirty="0">
                <a:solidFill>
                  <a:schemeClr val="tx1"/>
                </a:solidFill>
                <a:latin typeface="Calibri" pitchFamily="34" charset="0"/>
                <a:cs typeface="Calibri" pitchFamily="34" charset="0"/>
              </a:rPr>
              <a:t>p</a:t>
            </a:r>
            <a:r>
              <a:rPr lang="en-US" dirty="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sym typeface="Symbol"/>
              </a:rPr>
              <a:t> </a:t>
            </a:r>
            <a:r>
              <a:rPr lang="en-US" i="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 path</a:t>
            </a:r>
          </a:p>
          <a:p>
            <a:r>
              <a:rPr lang="en-US" dirty="0">
                <a:solidFill>
                  <a:schemeClr val="tx1"/>
                </a:solidFill>
                <a:latin typeface="Calibri" pitchFamily="34" charset="0"/>
                <a:cs typeface="Calibri" pitchFamily="34" charset="0"/>
              </a:rPr>
              <a:t>Step 2: add lock operations</a:t>
            </a:r>
          </a:p>
          <a:p>
            <a:pPr lvl="1"/>
            <a:r>
              <a:rPr lang="en-US" dirty="0">
                <a:solidFill>
                  <a:schemeClr val="tx1"/>
                </a:solidFill>
                <a:latin typeface="Calibri" pitchFamily="34" charset="0"/>
                <a:cs typeface="Calibri" pitchFamily="34" charset="0"/>
              </a:rPr>
              <a:t>unprotected node </a:t>
            </a:r>
            <a:r>
              <a:rPr lang="en-US" sz="4000" dirty="0">
                <a:latin typeface="Calibri" pitchFamily="34" charset="0"/>
                <a:cs typeface="Calibri" pitchFamily="34" charset="0"/>
                <a:sym typeface="Symbol"/>
              </a:rPr>
              <a:t></a:t>
            </a:r>
            <a:r>
              <a:rPr lang="en-US" dirty="0">
                <a:solidFill>
                  <a:schemeClr val="tx1"/>
                </a:solidFill>
                <a:latin typeface="Calibri" pitchFamily="34" charset="0"/>
                <a:cs typeface="Calibri" pitchFamily="34" charset="0"/>
              </a:rPr>
              <a:t> protected node</a:t>
            </a:r>
          </a:p>
          <a:p>
            <a:pPr lvl="1"/>
            <a:r>
              <a:rPr lang="en-US" dirty="0">
                <a:solidFill>
                  <a:schemeClr val="tx1"/>
                </a:solidFill>
                <a:latin typeface="Calibri" pitchFamily="34" charset="0"/>
                <a:cs typeface="Calibri" pitchFamily="34" charset="0"/>
              </a:rPr>
              <a:t>protected node </a:t>
            </a:r>
            <a:r>
              <a:rPr lang="en-US" sz="4000" dirty="0">
                <a:latin typeface="Calibri" pitchFamily="34" charset="0"/>
                <a:cs typeface="Calibri" pitchFamily="34" charset="0"/>
                <a:sym typeface="Symbol"/>
              </a:rPr>
              <a:t></a:t>
            </a:r>
            <a:r>
              <a:rPr lang="en-US" dirty="0">
                <a:solidFill>
                  <a:schemeClr val="tx1"/>
                </a:solidFill>
                <a:latin typeface="Calibri" pitchFamily="34" charset="0"/>
                <a:cs typeface="Calibri" pitchFamily="34" charset="0"/>
              </a:rPr>
              <a:t> unprotected node</a:t>
            </a:r>
          </a:p>
          <a:p>
            <a:r>
              <a:rPr lang="en-US" dirty="0">
                <a:solidFill>
                  <a:schemeClr val="tx1"/>
                </a:solidFill>
                <a:latin typeface="Calibri" pitchFamily="34" charset="0"/>
                <a:cs typeface="Calibri" pitchFamily="34" charset="0"/>
              </a:rPr>
              <a:t>Avoid those potential bugs mentioned</a:t>
            </a:r>
          </a:p>
          <a:p>
            <a:pPr marL="354330" lvl="1" indent="0">
              <a:buNone/>
            </a:pPr>
            <a:endParaRPr lang="en-US" dirty="0">
              <a:solidFill>
                <a:schemeClr val="tx1"/>
              </a:solidFill>
              <a:latin typeface="Calibri" pitchFamily="34" charset="0"/>
              <a:cs typeface="Calibri" pitchFamily="34" charset="0"/>
            </a:endParaRPr>
          </a:p>
          <a:p>
            <a:pPr lvl="1"/>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a:p>
            <a:pPr marL="354330" lvl="1" indent="0">
              <a:buNone/>
            </a:pPr>
            <a:endParaRPr lang="en-US" dirty="0">
              <a:solidFill>
                <a:schemeClr val="tx1"/>
              </a:solidFill>
              <a:latin typeface="Calibri" pitchFamily="34" charset="0"/>
              <a:cs typeface="Calibri" pitchFamily="34" charset="0"/>
            </a:endParaRPr>
          </a:p>
          <a:p>
            <a:pPr lvl="1"/>
            <a:endParaRPr lang="en-US" dirty="0">
              <a:solidFill>
                <a:schemeClr val="tx1"/>
              </a:solidFill>
              <a:latin typeface="Calibri" pitchFamily="34" charset="0"/>
              <a:cs typeface="Calibri" pitchFamily="34" charset="0"/>
            </a:endParaRPr>
          </a:p>
        </p:txBody>
      </p:sp>
      <p:sp>
        <p:nvSpPr>
          <p:cNvPr id="5" name="Title 1"/>
          <p:cNvSpPr txBox="1">
            <a:spLocks/>
          </p:cNvSpPr>
          <p:nvPr/>
        </p:nvSpPr>
        <p:spPr>
          <a:xfrm>
            <a:off x="0" y="262532"/>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dirty="0">
                <a:latin typeface="Calibri" pitchFamily="34" charset="0"/>
                <a:cs typeface="Calibri" pitchFamily="34" charset="0"/>
              </a:rPr>
              <a:t>Put </a:t>
            </a:r>
            <a:r>
              <a:rPr lang="en-US" altLang="zh-CN" i="1" dirty="0">
                <a:latin typeface="Calibri" pitchFamily="34" charset="0"/>
                <a:cs typeface="Calibri" pitchFamily="34" charset="0"/>
              </a:rPr>
              <a:t>p</a:t>
            </a:r>
            <a:r>
              <a:rPr lang="en-US" altLang="zh-CN" dirty="0">
                <a:latin typeface="Calibri" pitchFamily="34" charset="0"/>
                <a:cs typeface="Calibri" pitchFamily="34" charset="0"/>
              </a:rPr>
              <a:t> and </a:t>
            </a:r>
            <a:r>
              <a:rPr lang="en-US" altLang="zh-CN" i="1" dirty="0">
                <a:latin typeface="Calibri" pitchFamily="34" charset="0"/>
                <a:cs typeface="Calibri" pitchFamily="34" charset="0"/>
              </a:rPr>
              <a:t>c</a:t>
            </a:r>
            <a:r>
              <a:rPr lang="en-US" altLang="zh-CN" dirty="0">
                <a:latin typeface="Calibri" pitchFamily="34" charset="0"/>
                <a:cs typeface="Calibri" pitchFamily="34" charset="0"/>
              </a:rPr>
              <a:t> into a Critical Section: </a:t>
            </a:r>
            <a:r>
              <a:rPr lang="en-US" altLang="zh-CN" dirty="0" err="1">
                <a:latin typeface="Calibri" pitchFamily="34" charset="0"/>
                <a:cs typeface="Calibri" pitchFamily="34" charset="0"/>
              </a:rPr>
              <a:t>AFix</a:t>
            </a:r>
            <a:endParaRPr lang="en-US" altLang="zh-CN" dirty="0">
              <a:latin typeface="Calibri" pitchFamily="34" charset="0"/>
              <a:cs typeface="Calibri" pitchFamily="34" charset="0"/>
            </a:endParaRPr>
          </a:p>
        </p:txBody>
      </p:sp>
      <p:cxnSp>
        <p:nvCxnSpPr>
          <p:cNvPr id="7" name="Straight Arrow Connector 74"/>
          <p:cNvCxnSpPr>
            <a:stCxn id="20" idx="2"/>
            <a:endCxn id="19" idx="1"/>
          </p:cNvCxnSpPr>
          <p:nvPr/>
        </p:nvCxnSpPr>
        <p:spPr>
          <a:xfrm rot="16200000" flipH="1">
            <a:off x="7453641" y="4669753"/>
            <a:ext cx="761976" cy="576263"/>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9" name="Straight Arrow Connector 8"/>
          <p:cNvCxnSpPr>
            <a:stCxn id="21" idx="2"/>
            <a:endCxn id="18" idx="0"/>
          </p:cNvCxnSpPr>
          <p:nvPr/>
        </p:nvCxnSpPr>
        <p:spPr>
          <a:xfrm>
            <a:off x="7525784" y="2967050"/>
            <a:ext cx="758902" cy="514471"/>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12" name="Straight Arrow Connector 11"/>
          <p:cNvCxnSpPr>
            <a:stCxn id="18" idx="2"/>
            <a:endCxn id="19" idx="0"/>
          </p:cNvCxnSpPr>
          <p:nvPr/>
        </p:nvCxnSpPr>
        <p:spPr>
          <a:xfrm>
            <a:off x="8284686" y="3786274"/>
            <a:ext cx="0" cy="1400222"/>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a:endCxn id="21" idx="0"/>
          </p:cNvCxnSpPr>
          <p:nvPr/>
        </p:nvCxnSpPr>
        <p:spPr>
          <a:xfrm>
            <a:off x="7525784" y="2205097"/>
            <a:ext cx="0" cy="457200"/>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a:stCxn id="22" idx="2"/>
          </p:cNvCxnSpPr>
          <p:nvPr/>
        </p:nvCxnSpPr>
        <p:spPr>
          <a:xfrm>
            <a:off x="6808311" y="5491249"/>
            <a:ext cx="1" cy="400058"/>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a:stCxn id="21" idx="2"/>
            <a:endCxn id="23" idx="0"/>
          </p:cNvCxnSpPr>
          <p:nvPr/>
        </p:nvCxnSpPr>
        <p:spPr>
          <a:xfrm flipH="1">
            <a:off x="6808311" y="2967050"/>
            <a:ext cx="717473" cy="514471"/>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16" name="Straight Arrow Connector 15"/>
          <p:cNvCxnSpPr>
            <a:stCxn id="23" idx="2"/>
            <a:endCxn id="22" idx="0"/>
          </p:cNvCxnSpPr>
          <p:nvPr/>
        </p:nvCxnSpPr>
        <p:spPr>
          <a:xfrm>
            <a:off x="6808311" y="3786274"/>
            <a:ext cx="0" cy="1400222"/>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sp>
        <p:nvSpPr>
          <p:cNvPr id="18" name="TextBox 17"/>
          <p:cNvSpPr txBox="1"/>
          <p:nvPr/>
        </p:nvSpPr>
        <p:spPr>
          <a:xfrm>
            <a:off x="8122761" y="3481521"/>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p</a:t>
            </a:r>
            <a:endParaRPr lang="en-US" baseline="-25000" dirty="0"/>
          </a:p>
        </p:txBody>
      </p:sp>
      <p:sp>
        <p:nvSpPr>
          <p:cNvPr id="19" name="TextBox 18"/>
          <p:cNvSpPr txBox="1"/>
          <p:nvPr/>
        </p:nvSpPr>
        <p:spPr>
          <a:xfrm>
            <a:off x="8122761" y="5186496"/>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c</a:t>
            </a:r>
            <a:endParaRPr lang="en-US" dirty="0"/>
          </a:p>
        </p:txBody>
      </p:sp>
      <p:sp>
        <p:nvSpPr>
          <p:cNvPr id="20" name="TextBox 19"/>
          <p:cNvSpPr txBox="1"/>
          <p:nvPr/>
        </p:nvSpPr>
        <p:spPr>
          <a:xfrm>
            <a:off x="7384573" y="4272144"/>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21" name="TextBox 20"/>
          <p:cNvSpPr txBox="1"/>
          <p:nvPr/>
        </p:nvSpPr>
        <p:spPr>
          <a:xfrm>
            <a:off x="7363859" y="2662297"/>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22" name="TextBox 21"/>
          <p:cNvSpPr txBox="1"/>
          <p:nvPr/>
        </p:nvSpPr>
        <p:spPr>
          <a:xfrm>
            <a:off x="6646386" y="5186496"/>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23" name="TextBox 22"/>
          <p:cNvSpPr txBox="1"/>
          <p:nvPr/>
        </p:nvSpPr>
        <p:spPr>
          <a:xfrm>
            <a:off x="6646386" y="3481521"/>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036" y="4919845"/>
            <a:ext cx="304800" cy="304800"/>
          </a:xfrm>
          <a:prstGeom prst="rect">
            <a:avLst/>
          </a:prstGeom>
        </p:spPr>
      </p:pic>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835" y="3071885"/>
            <a:ext cx="304800" cy="304800"/>
          </a:xfrm>
          <a:prstGeom prst="rect">
            <a:avLst/>
          </a:prstGeom>
        </p:spPr>
      </p:pic>
      <p:cxnSp>
        <p:nvCxnSpPr>
          <p:cNvPr id="37" name="Straight Arrow Connector 69"/>
          <p:cNvCxnSpPr>
            <a:stCxn id="23" idx="3"/>
            <a:endCxn id="20" idx="0"/>
          </p:cNvCxnSpPr>
          <p:nvPr/>
        </p:nvCxnSpPr>
        <p:spPr>
          <a:xfrm>
            <a:off x="6970236" y="3633898"/>
            <a:ext cx="576262" cy="638246"/>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967" y="3619682"/>
            <a:ext cx="304800" cy="304800"/>
          </a:xfrm>
          <a:prstGeom prst="rect">
            <a:avLst/>
          </a:prstGeom>
        </p:spPr>
      </p:pic>
      <p:cxnSp>
        <p:nvCxnSpPr>
          <p:cNvPr id="6" name="Straight Arrow Connector 69"/>
          <p:cNvCxnSpPr/>
          <p:nvPr/>
        </p:nvCxnSpPr>
        <p:spPr>
          <a:xfrm rot="10800000" flipV="1">
            <a:off x="7546499" y="3633898"/>
            <a:ext cx="576263" cy="638246"/>
          </a:xfrm>
          <a:prstGeom prst="curvedConnector2">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42" name="Straight Arrow Connector 41"/>
          <p:cNvCxnSpPr/>
          <p:nvPr/>
        </p:nvCxnSpPr>
        <p:spPr>
          <a:xfrm>
            <a:off x="8284686" y="3786274"/>
            <a:ext cx="0" cy="1400222"/>
          </a:xfrm>
          <a:prstGeom prst="straightConnector1">
            <a:avLst/>
          </a:prstGeom>
          <a:ln>
            <a:solidFill>
              <a:schemeClr val="accent6">
                <a:lumMod val="50000"/>
              </a:schemeClr>
            </a:solidFill>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43" name="Straight Arrow Connector 74"/>
          <p:cNvCxnSpPr/>
          <p:nvPr/>
        </p:nvCxnSpPr>
        <p:spPr>
          <a:xfrm rot="16200000" flipH="1">
            <a:off x="7453642" y="4669753"/>
            <a:ext cx="761976" cy="576263"/>
          </a:xfrm>
          <a:prstGeom prst="curvedConnector2">
            <a:avLst/>
          </a:prstGeom>
          <a:ln>
            <a:solidFill>
              <a:schemeClr val="accent6">
                <a:lumMod val="50000"/>
              </a:schemeClr>
            </a:solidFill>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44" name="Straight Arrow Connector 69"/>
          <p:cNvCxnSpPr/>
          <p:nvPr/>
        </p:nvCxnSpPr>
        <p:spPr>
          <a:xfrm rot="10800000" flipV="1">
            <a:off x="7546499" y="3633898"/>
            <a:ext cx="576263" cy="638246"/>
          </a:xfrm>
          <a:prstGeom prst="curvedConnector2">
            <a:avLst/>
          </a:prstGeom>
          <a:ln>
            <a:solidFill>
              <a:schemeClr val="accent6">
                <a:lumMod val="50000"/>
              </a:schemeClr>
            </a:solidFill>
            <a:tailEnd type="triangle" w="lg" len="lg"/>
          </a:ln>
          <a:effectLst/>
        </p:spPr>
        <p:style>
          <a:lnRef idx="3">
            <a:schemeClr val="accent5"/>
          </a:lnRef>
          <a:fillRef idx="0">
            <a:schemeClr val="accent5"/>
          </a:fillRef>
          <a:effectRef idx="2">
            <a:schemeClr val="accent5"/>
          </a:effectRef>
          <a:fontRef idx="minor">
            <a:schemeClr val="tx1"/>
          </a:fontRef>
        </p:style>
      </p:cxn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6695" y="5157982"/>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12</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333" y="3633874"/>
            <a:ext cx="304800" cy="304800"/>
          </a:xfrm>
          <a:prstGeom prst="rect">
            <a:avLst/>
          </a:prstGeom>
        </p:spPr>
      </p:pic>
      <p:pic>
        <p:nvPicPr>
          <p:cNvPr id="3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2946" y="439235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71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up)">
                                      <p:cBhvr>
                                        <p:cTn id="53" dur="1000"/>
                                        <p:tgtEl>
                                          <p:spTgt spid="42"/>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up)">
                                      <p:cBhvr>
                                        <p:cTn id="57" dur="500"/>
                                        <p:tgtEl>
                                          <p:spTgt spid="44"/>
                                        </p:tgtEl>
                                      </p:cBhvr>
                                    </p:animEffect>
                                  </p:childTnLst>
                                </p:cTn>
                              </p:par>
                            </p:childTnLst>
                          </p:cTn>
                        </p:par>
                        <p:par>
                          <p:cTn id="58" fill="hold">
                            <p:stCondLst>
                              <p:cond delay="1500"/>
                            </p:stCondLst>
                            <p:childTnLst>
                              <p:par>
                                <p:cTn id="59" presetID="22" presetClass="entr" presetSubtype="1"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ipe(up)">
                                      <p:cBhvr>
                                        <p:cTn id="61" dur="500"/>
                                        <p:tgtEl>
                                          <p:spTgt spid="43"/>
                                        </p:tgtEl>
                                      </p:cBhvr>
                                    </p:animEffect>
                                  </p:childTnLst>
                                </p:cTn>
                              </p:par>
                            </p:childTnLst>
                          </p:cTn>
                        </p:par>
                        <p:par>
                          <p:cTn id="62" fill="hold">
                            <p:stCondLst>
                              <p:cond delay="2000"/>
                            </p:stCondLst>
                            <p:childTnLst>
                              <p:par>
                                <p:cTn id="63" presetID="23" presetClass="emph" presetSubtype="0" fill="hold" nodeType="afterEffect">
                                  <p:stCondLst>
                                    <p:cond delay="0"/>
                                  </p:stCondLst>
                                  <p:childTnLst>
                                    <p:animClr clrSpc="hsl" dir="cw">
                                      <p:cBhvr override="childStyle">
                                        <p:cTn id="64" dur="500" fill="hold"/>
                                        <p:tgtEl>
                                          <p:spTgt spid="6"/>
                                        </p:tgtEl>
                                        <p:attrNameLst>
                                          <p:attrName>style.color</p:attrName>
                                        </p:attrNameLst>
                                      </p:cBhvr>
                                      <p:by>
                                        <p:hsl h="10842353" s="0" l="0"/>
                                      </p:by>
                                    </p:animClr>
                                    <p:animClr clrSpc="hsl" dir="cw">
                                      <p:cBhvr>
                                        <p:cTn id="65" dur="500" fill="hold"/>
                                        <p:tgtEl>
                                          <p:spTgt spid="6"/>
                                        </p:tgtEl>
                                        <p:attrNameLst>
                                          <p:attrName>fillcolor</p:attrName>
                                        </p:attrNameLst>
                                      </p:cBhvr>
                                      <p:by>
                                        <p:hsl h="10842353" s="0" l="0"/>
                                      </p:by>
                                    </p:animClr>
                                    <p:animClr clrSpc="hsl" dir="cw">
                                      <p:cBhvr>
                                        <p:cTn id="66" dur="500" fill="hold"/>
                                        <p:tgtEl>
                                          <p:spTgt spid="6"/>
                                        </p:tgtEl>
                                        <p:attrNameLst>
                                          <p:attrName>stroke.color</p:attrName>
                                        </p:attrNameLst>
                                      </p:cBhvr>
                                      <p:by>
                                        <p:hsl h="10842353" s="0" l="0"/>
                                      </p:by>
                                    </p:animClr>
                                    <p:set>
                                      <p:cBhvr>
                                        <p:cTn id="67" dur="500" fill="hold"/>
                                        <p:tgtEl>
                                          <p:spTgt spid="6"/>
                                        </p:tgtEl>
                                        <p:attrNameLst>
                                          <p:attrName>fill.type</p:attrName>
                                        </p:attrNameLst>
                                      </p:cBhvr>
                                      <p:to>
                                        <p:strVal val="solid"/>
                                      </p:to>
                                    </p:set>
                                  </p:childTnLst>
                                </p:cTn>
                              </p:par>
                              <p:par>
                                <p:cTn id="68" presetID="23" presetClass="emph" presetSubtype="0" fill="hold" nodeType="withEffect">
                                  <p:stCondLst>
                                    <p:cond delay="0"/>
                                  </p:stCondLst>
                                  <p:childTnLst>
                                    <p:animClr clrSpc="hsl" dir="cw">
                                      <p:cBhvr override="childStyle">
                                        <p:cTn id="69" dur="500" fill="hold"/>
                                        <p:tgtEl>
                                          <p:spTgt spid="7"/>
                                        </p:tgtEl>
                                        <p:attrNameLst>
                                          <p:attrName>style.color</p:attrName>
                                        </p:attrNameLst>
                                      </p:cBhvr>
                                      <p:by>
                                        <p:hsl h="10842353" s="0" l="0"/>
                                      </p:by>
                                    </p:animClr>
                                    <p:animClr clrSpc="hsl" dir="cw">
                                      <p:cBhvr>
                                        <p:cTn id="70" dur="500" fill="hold"/>
                                        <p:tgtEl>
                                          <p:spTgt spid="7"/>
                                        </p:tgtEl>
                                        <p:attrNameLst>
                                          <p:attrName>fillcolor</p:attrName>
                                        </p:attrNameLst>
                                      </p:cBhvr>
                                      <p:by>
                                        <p:hsl h="10842353" s="0" l="0"/>
                                      </p:by>
                                    </p:animClr>
                                    <p:animClr clrSpc="hsl" dir="cw">
                                      <p:cBhvr>
                                        <p:cTn id="71" dur="500" fill="hold"/>
                                        <p:tgtEl>
                                          <p:spTgt spid="7"/>
                                        </p:tgtEl>
                                        <p:attrNameLst>
                                          <p:attrName>stroke.color</p:attrName>
                                        </p:attrNameLst>
                                      </p:cBhvr>
                                      <p:by>
                                        <p:hsl h="10842353" s="0" l="0"/>
                                      </p:by>
                                    </p:animClr>
                                    <p:set>
                                      <p:cBhvr>
                                        <p:cTn id="72" dur="500" fill="hold"/>
                                        <p:tgtEl>
                                          <p:spTgt spid="7"/>
                                        </p:tgtEl>
                                        <p:attrNameLst>
                                          <p:attrName>fill.type</p:attrName>
                                        </p:attrNameLst>
                                      </p:cBhvr>
                                      <p:to>
                                        <p:strVal val="solid"/>
                                      </p:to>
                                    </p:set>
                                  </p:childTnLst>
                                </p:cTn>
                              </p:par>
                              <p:par>
                                <p:cTn id="73" presetID="23" presetClass="emph" presetSubtype="0" fill="hold" nodeType="withEffect">
                                  <p:stCondLst>
                                    <p:cond delay="0"/>
                                  </p:stCondLst>
                                  <p:childTnLst>
                                    <p:animClr clrSpc="hsl" dir="cw">
                                      <p:cBhvr override="childStyle">
                                        <p:cTn id="74" dur="500" fill="hold"/>
                                        <p:tgtEl>
                                          <p:spTgt spid="12"/>
                                        </p:tgtEl>
                                        <p:attrNameLst>
                                          <p:attrName>style.color</p:attrName>
                                        </p:attrNameLst>
                                      </p:cBhvr>
                                      <p:by>
                                        <p:hsl h="10842353" s="0" l="0"/>
                                      </p:by>
                                    </p:animClr>
                                    <p:animClr clrSpc="hsl" dir="cw">
                                      <p:cBhvr>
                                        <p:cTn id="75" dur="500" fill="hold"/>
                                        <p:tgtEl>
                                          <p:spTgt spid="12"/>
                                        </p:tgtEl>
                                        <p:attrNameLst>
                                          <p:attrName>fillcolor</p:attrName>
                                        </p:attrNameLst>
                                      </p:cBhvr>
                                      <p:by>
                                        <p:hsl h="10842353" s="0" l="0"/>
                                      </p:by>
                                    </p:animClr>
                                    <p:animClr clrSpc="hsl" dir="cw">
                                      <p:cBhvr>
                                        <p:cTn id="76" dur="500" fill="hold"/>
                                        <p:tgtEl>
                                          <p:spTgt spid="12"/>
                                        </p:tgtEl>
                                        <p:attrNameLst>
                                          <p:attrName>stroke.color</p:attrName>
                                        </p:attrNameLst>
                                      </p:cBhvr>
                                      <p:by>
                                        <p:hsl h="10842353" s="0" l="0"/>
                                      </p:by>
                                    </p:animClr>
                                    <p:set>
                                      <p:cBhvr>
                                        <p:cTn id="77" dur="500" fill="hold"/>
                                        <p:tgtEl>
                                          <p:spTgt spid="12"/>
                                        </p:tgtEl>
                                        <p:attrNameLst>
                                          <p:attrName>fill.type</p:attrName>
                                        </p:attrNameLst>
                                      </p:cBhvr>
                                      <p:to>
                                        <p:strVal val="solid"/>
                                      </p:to>
                                    </p:set>
                                  </p:childTnLst>
                                </p:cTn>
                              </p:par>
                              <p:par>
                                <p:cTn id="78" presetID="23" presetClass="emph" presetSubtype="0" fill="hold" grpId="0" nodeType="withEffect">
                                  <p:stCondLst>
                                    <p:cond delay="0"/>
                                  </p:stCondLst>
                                  <p:childTnLst>
                                    <p:animClr clrSpc="hsl" dir="cw">
                                      <p:cBhvr override="childStyle">
                                        <p:cTn id="79" dur="500" fill="hold"/>
                                        <p:tgtEl>
                                          <p:spTgt spid="18"/>
                                        </p:tgtEl>
                                        <p:attrNameLst>
                                          <p:attrName>style.color</p:attrName>
                                        </p:attrNameLst>
                                      </p:cBhvr>
                                      <p:by>
                                        <p:hsl h="10842353" s="0" l="0"/>
                                      </p:by>
                                    </p:animClr>
                                    <p:animClr clrSpc="hsl" dir="cw">
                                      <p:cBhvr>
                                        <p:cTn id="80" dur="500" fill="hold"/>
                                        <p:tgtEl>
                                          <p:spTgt spid="18"/>
                                        </p:tgtEl>
                                        <p:attrNameLst>
                                          <p:attrName>fillcolor</p:attrName>
                                        </p:attrNameLst>
                                      </p:cBhvr>
                                      <p:by>
                                        <p:hsl h="10842353" s="0" l="0"/>
                                      </p:by>
                                    </p:animClr>
                                    <p:animClr clrSpc="hsl" dir="cw">
                                      <p:cBhvr>
                                        <p:cTn id="81" dur="500" fill="hold"/>
                                        <p:tgtEl>
                                          <p:spTgt spid="18"/>
                                        </p:tgtEl>
                                        <p:attrNameLst>
                                          <p:attrName>stroke.color</p:attrName>
                                        </p:attrNameLst>
                                      </p:cBhvr>
                                      <p:by>
                                        <p:hsl h="10842353" s="0" l="0"/>
                                      </p:by>
                                    </p:animClr>
                                    <p:set>
                                      <p:cBhvr>
                                        <p:cTn id="82" dur="500" fill="hold"/>
                                        <p:tgtEl>
                                          <p:spTgt spid="18"/>
                                        </p:tgtEl>
                                        <p:attrNameLst>
                                          <p:attrName>fill.type</p:attrName>
                                        </p:attrNameLst>
                                      </p:cBhvr>
                                      <p:to>
                                        <p:strVal val="solid"/>
                                      </p:to>
                                    </p:set>
                                  </p:childTnLst>
                                </p:cTn>
                              </p:par>
                              <p:par>
                                <p:cTn id="83" presetID="23" presetClass="emph" presetSubtype="0" fill="hold" grpId="0" nodeType="withEffect">
                                  <p:stCondLst>
                                    <p:cond delay="0"/>
                                  </p:stCondLst>
                                  <p:childTnLst>
                                    <p:animClr clrSpc="hsl" dir="cw">
                                      <p:cBhvr override="childStyle">
                                        <p:cTn id="84" dur="500" fill="hold"/>
                                        <p:tgtEl>
                                          <p:spTgt spid="19"/>
                                        </p:tgtEl>
                                        <p:attrNameLst>
                                          <p:attrName>style.color</p:attrName>
                                        </p:attrNameLst>
                                      </p:cBhvr>
                                      <p:by>
                                        <p:hsl h="10842353" s="0" l="0"/>
                                      </p:by>
                                    </p:animClr>
                                    <p:animClr clrSpc="hsl" dir="cw">
                                      <p:cBhvr>
                                        <p:cTn id="85" dur="500" fill="hold"/>
                                        <p:tgtEl>
                                          <p:spTgt spid="19"/>
                                        </p:tgtEl>
                                        <p:attrNameLst>
                                          <p:attrName>fillcolor</p:attrName>
                                        </p:attrNameLst>
                                      </p:cBhvr>
                                      <p:by>
                                        <p:hsl h="10842353" s="0" l="0"/>
                                      </p:by>
                                    </p:animClr>
                                    <p:animClr clrSpc="hsl" dir="cw">
                                      <p:cBhvr>
                                        <p:cTn id="86" dur="500" fill="hold"/>
                                        <p:tgtEl>
                                          <p:spTgt spid="19"/>
                                        </p:tgtEl>
                                        <p:attrNameLst>
                                          <p:attrName>stroke.color</p:attrName>
                                        </p:attrNameLst>
                                      </p:cBhvr>
                                      <p:by>
                                        <p:hsl h="10842353" s="0" l="0"/>
                                      </p:by>
                                    </p:animClr>
                                    <p:set>
                                      <p:cBhvr>
                                        <p:cTn id="87" dur="500" fill="hold"/>
                                        <p:tgtEl>
                                          <p:spTgt spid="19"/>
                                        </p:tgtEl>
                                        <p:attrNameLst>
                                          <p:attrName>fill.type</p:attrName>
                                        </p:attrNameLst>
                                      </p:cBhvr>
                                      <p:to>
                                        <p:strVal val="solid"/>
                                      </p:to>
                                    </p:set>
                                  </p:childTnLst>
                                </p:cTn>
                              </p:par>
                              <p:par>
                                <p:cTn id="88" presetID="23" presetClass="emph" presetSubtype="0" fill="hold" grpId="0" nodeType="withEffect">
                                  <p:stCondLst>
                                    <p:cond delay="0"/>
                                  </p:stCondLst>
                                  <p:childTnLst>
                                    <p:animClr clrSpc="hsl" dir="cw">
                                      <p:cBhvr override="childStyle">
                                        <p:cTn id="89" dur="500" fill="hold"/>
                                        <p:tgtEl>
                                          <p:spTgt spid="20"/>
                                        </p:tgtEl>
                                        <p:attrNameLst>
                                          <p:attrName>style.color</p:attrName>
                                        </p:attrNameLst>
                                      </p:cBhvr>
                                      <p:by>
                                        <p:hsl h="10842353" s="0" l="0"/>
                                      </p:by>
                                    </p:animClr>
                                    <p:animClr clrSpc="hsl" dir="cw">
                                      <p:cBhvr>
                                        <p:cTn id="90" dur="500" fill="hold"/>
                                        <p:tgtEl>
                                          <p:spTgt spid="20"/>
                                        </p:tgtEl>
                                        <p:attrNameLst>
                                          <p:attrName>fillcolor</p:attrName>
                                        </p:attrNameLst>
                                      </p:cBhvr>
                                      <p:by>
                                        <p:hsl h="10842353" s="0" l="0"/>
                                      </p:by>
                                    </p:animClr>
                                    <p:animClr clrSpc="hsl" dir="cw">
                                      <p:cBhvr>
                                        <p:cTn id="91" dur="500" fill="hold"/>
                                        <p:tgtEl>
                                          <p:spTgt spid="20"/>
                                        </p:tgtEl>
                                        <p:attrNameLst>
                                          <p:attrName>stroke.color</p:attrName>
                                        </p:attrNameLst>
                                      </p:cBhvr>
                                      <p:by>
                                        <p:hsl h="10842353" s="0" l="0"/>
                                      </p:by>
                                    </p:animClr>
                                    <p:set>
                                      <p:cBhvr>
                                        <p:cTn id="92" dur="500" fill="hold"/>
                                        <p:tgtEl>
                                          <p:spTgt spid="20"/>
                                        </p:tgtEl>
                                        <p:attrNameLst>
                                          <p:attrName>fill.type</p:attrName>
                                        </p:attrNameLst>
                                      </p:cBhvr>
                                      <p:to>
                                        <p:strVal val="solid"/>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4" end="4"/>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
                                            <p:txEl>
                                              <p:pRg st="5" end="5"/>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3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p:cNvCxnSpPr/>
          <p:nvPr/>
        </p:nvCxnSpPr>
        <p:spPr>
          <a:xfrm>
            <a:off x="2200225" y="4480162"/>
            <a:ext cx="1003" cy="319424"/>
          </a:xfrm>
          <a:prstGeom prst="line">
            <a:avLst/>
          </a:prstGeom>
          <a:ln>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32" name="Straight Connector 31"/>
          <p:cNvCxnSpPr/>
          <p:nvPr/>
        </p:nvCxnSpPr>
        <p:spPr>
          <a:xfrm>
            <a:off x="2201228" y="4009104"/>
            <a:ext cx="1003" cy="359675"/>
          </a:xfrm>
          <a:prstGeom prst="line">
            <a:avLst/>
          </a:prstGeom>
          <a:ln>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35" name="Straight Connector 34"/>
          <p:cNvCxnSpPr/>
          <p:nvPr/>
        </p:nvCxnSpPr>
        <p:spPr>
          <a:xfrm flipV="1">
            <a:off x="3043813" y="3705281"/>
            <a:ext cx="784042" cy="663498"/>
          </a:xfrm>
          <a:prstGeom prst="line">
            <a:avLst/>
          </a:prstGeom>
          <a:ln>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37" name="Straight Connector 36"/>
          <p:cNvCxnSpPr/>
          <p:nvPr/>
        </p:nvCxnSpPr>
        <p:spPr>
          <a:xfrm>
            <a:off x="3811421" y="3822585"/>
            <a:ext cx="0" cy="527682"/>
          </a:xfrm>
          <a:prstGeom prst="line">
            <a:avLst/>
          </a:prstGeom>
          <a:ln>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39" name="Straight Connector 38"/>
          <p:cNvCxnSpPr/>
          <p:nvPr/>
        </p:nvCxnSpPr>
        <p:spPr>
          <a:xfrm flipH="1">
            <a:off x="3043813" y="4368779"/>
            <a:ext cx="767608" cy="191653"/>
          </a:xfrm>
          <a:prstGeom prst="line">
            <a:avLst/>
          </a:prstGeom>
          <a:ln>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41" name="Straight Connector 40"/>
          <p:cNvCxnSpPr/>
          <p:nvPr/>
        </p:nvCxnSpPr>
        <p:spPr>
          <a:xfrm>
            <a:off x="3043813" y="4752086"/>
            <a:ext cx="784042" cy="567668"/>
          </a:xfrm>
          <a:prstGeom prst="line">
            <a:avLst/>
          </a:prstGeom>
          <a:ln>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43" name="Straight Connector 42"/>
          <p:cNvCxnSpPr/>
          <p:nvPr/>
        </p:nvCxnSpPr>
        <p:spPr>
          <a:xfrm flipH="1">
            <a:off x="3815151" y="5353227"/>
            <a:ext cx="4001" cy="530352"/>
          </a:xfrm>
          <a:prstGeom prst="line">
            <a:avLst/>
          </a:prstGeom>
          <a:ln>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47" name="Straight Connector 46"/>
          <p:cNvCxnSpPr/>
          <p:nvPr/>
        </p:nvCxnSpPr>
        <p:spPr>
          <a:xfrm flipH="1" flipV="1">
            <a:off x="3043815" y="4931134"/>
            <a:ext cx="784040" cy="1054800"/>
          </a:xfrm>
          <a:prstGeom prst="line">
            <a:avLst/>
          </a:prstGeom>
          <a:ln>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49" name="Straight Connector 48"/>
          <p:cNvCxnSpPr/>
          <p:nvPr/>
        </p:nvCxnSpPr>
        <p:spPr>
          <a:xfrm>
            <a:off x="2201228" y="4879856"/>
            <a:ext cx="1003" cy="439898"/>
          </a:xfrm>
          <a:prstGeom prst="line">
            <a:avLst/>
          </a:prstGeom>
          <a:ln>
            <a:headEnd type="none" w="med" len="med"/>
            <a:tailEnd type="arrow" w="med" len="med"/>
          </a:ln>
        </p:spPr>
        <p:style>
          <a:lnRef idx="2">
            <a:schemeClr val="accent6"/>
          </a:lnRef>
          <a:fillRef idx="0">
            <a:schemeClr val="accent6"/>
          </a:fillRef>
          <a:effectRef idx="1">
            <a:schemeClr val="accent6"/>
          </a:effectRef>
          <a:fontRef idx="minor">
            <a:schemeClr val="tx1"/>
          </a:fontRef>
        </p:style>
      </p:cxnSp>
      <p:sp>
        <p:nvSpPr>
          <p:cNvPr id="6" name="Content Placeholder 2"/>
          <p:cNvSpPr txBox="1">
            <a:spLocks/>
          </p:cNvSpPr>
          <p:nvPr/>
        </p:nvSpPr>
        <p:spPr>
          <a:xfrm>
            <a:off x="541527" y="1041781"/>
            <a:ext cx="8029574" cy="5513946"/>
          </a:xfrm>
          <a:prstGeom prst="rect">
            <a:avLst/>
          </a:prstGeom>
        </p:spPr>
        <p:txBody>
          <a:bodyPr/>
          <a:lstStyle>
            <a:lvl1pPr marL="342900" indent="-342900" algn="l" defTabSz="457200" rtl="0" fontAlgn="base">
              <a:spcBef>
                <a:spcPct val="20000"/>
              </a:spcBef>
              <a:spcAft>
                <a:spcPct val="0"/>
              </a:spcAft>
              <a:buClr>
                <a:srgbClr val="800000"/>
              </a:buClr>
              <a:buFont typeface="Wingdings" charset="2"/>
              <a:buChar char="§"/>
              <a:defRPr sz="2500" kern="1200">
                <a:solidFill>
                  <a:schemeClr val="tx1">
                    <a:lumMod val="75000"/>
                    <a:lumOff val="25000"/>
                  </a:schemeClr>
                </a:solidFill>
                <a:latin typeface="+mn-lt"/>
                <a:ea typeface="ＭＳ Ｐゴシック" pitchFamily="-80" charset="-128"/>
                <a:cs typeface="ＭＳ Ｐゴシック" pitchFamily="-80" charset="-128"/>
              </a:defRPr>
            </a:lvl1pPr>
            <a:lvl2pPr marL="640080" indent="-285750" algn="l" defTabSz="457200" rtl="0" fontAlgn="base">
              <a:spcBef>
                <a:spcPct val="20000"/>
              </a:spcBef>
              <a:spcAft>
                <a:spcPct val="0"/>
              </a:spcAft>
              <a:buClr>
                <a:srgbClr val="800000"/>
              </a:buClr>
              <a:buFont typeface="Wingdings" charset="2"/>
              <a:buChar char="§"/>
              <a:defRPr sz="2300" kern="1200">
                <a:solidFill>
                  <a:schemeClr val="tx1">
                    <a:lumMod val="75000"/>
                    <a:lumOff val="25000"/>
                  </a:schemeClr>
                </a:solidFill>
                <a:latin typeface="+mn-lt"/>
                <a:ea typeface="ＭＳ Ｐゴシック" pitchFamily="-80" charset="-128"/>
                <a:cs typeface="+mn-cs"/>
              </a:defRPr>
            </a:lvl2pPr>
            <a:lvl3pPr marL="868680" indent="-228600" algn="l" defTabSz="457200" rtl="0" fontAlgn="base">
              <a:spcBef>
                <a:spcPct val="20000"/>
              </a:spcBef>
              <a:spcAft>
                <a:spcPct val="0"/>
              </a:spcAft>
              <a:buClr>
                <a:srgbClr val="800000"/>
              </a:buClr>
              <a:buFont typeface="Arial" pitchFamily="-80" charset="0"/>
              <a:buChar char="•"/>
              <a:defRPr sz="2100" kern="1200">
                <a:solidFill>
                  <a:schemeClr val="tx1">
                    <a:lumMod val="75000"/>
                    <a:lumOff val="25000"/>
                  </a:schemeClr>
                </a:solidFill>
                <a:latin typeface="+mn-lt"/>
                <a:ea typeface="ＭＳ Ｐゴシック" pitchFamily="-80" charset="-128"/>
                <a:cs typeface="+mn-cs"/>
              </a:defRPr>
            </a:lvl3pPr>
            <a:lvl4pPr marL="1097280" indent="-228600" algn="l" defTabSz="457200" rtl="0" fontAlgn="base">
              <a:spcBef>
                <a:spcPct val="20000"/>
              </a:spcBef>
              <a:spcAft>
                <a:spcPct val="0"/>
              </a:spcAft>
              <a:buClr>
                <a:schemeClr val="tx1">
                  <a:lumMod val="65000"/>
                  <a:lumOff val="35000"/>
                </a:schemeClr>
              </a:buClr>
              <a:buSzPct val="110000"/>
              <a:buFont typeface="Arial"/>
              <a:buChar char="•"/>
              <a:defRPr sz="1900" kern="1200">
                <a:solidFill>
                  <a:schemeClr val="tx1">
                    <a:lumMod val="75000"/>
                    <a:lumOff val="25000"/>
                  </a:schemeClr>
                </a:solidFill>
                <a:latin typeface="+mn-lt"/>
                <a:ea typeface="ＭＳ Ｐゴシック" pitchFamily="-80" charset="-128"/>
                <a:cs typeface="+mn-cs"/>
              </a:defRPr>
            </a:lvl4pPr>
            <a:lvl5pPr marL="1234440" indent="-182880" algn="l" defTabSz="457200" rtl="0" fontAlgn="base">
              <a:spcBef>
                <a:spcPct val="20000"/>
              </a:spcBef>
              <a:spcAft>
                <a:spcPct val="0"/>
              </a:spcAft>
              <a:buClr>
                <a:schemeClr val="bg1">
                  <a:lumMod val="50000"/>
                </a:schemeClr>
              </a:buClr>
              <a:buSzPct val="100000"/>
              <a:buFont typeface="Arial"/>
              <a:buChar char="•"/>
              <a:defRPr sz="1800" kern="1200">
                <a:solidFill>
                  <a:schemeClr val="tx1">
                    <a:lumMod val="75000"/>
                    <a:lumOff val="25000"/>
                  </a:schemeClr>
                </a:solidFill>
                <a:latin typeface="+mn-lt"/>
                <a:ea typeface="ＭＳ Ｐゴシック" pitchFamily="-80"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i="1" dirty="0">
                <a:solidFill>
                  <a:schemeClr val="tx1"/>
                </a:solidFill>
                <a:latin typeface="Calibri" pitchFamily="34" charset="0"/>
                <a:cs typeface="Calibri" pitchFamily="34" charset="0"/>
              </a:rPr>
              <a:t>p</a:t>
            </a:r>
            <a:r>
              <a:rPr lang="en-US" altLang="zh-CN" dirty="0">
                <a:solidFill>
                  <a:schemeClr val="tx1"/>
                </a:solidFill>
                <a:latin typeface="Calibri" pitchFamily="34" charset="0"/>
                <a:cs typeface="Calibri" pitchFamily="34" charset="0"/>
              </a:rPr>
              <a:t> and </a:t>
            </a:r>
            <a:r>
              <a:rPr lang="en-US" altLang="zh-CN" i="1" dirty="0">
                <a:solidFill>
                  <a:schemeClr val="tx1"/>
                </a:solidFill>
                <a:latin typeface="Calibri" pitchFamily="34" charset="0"/>
                <a:cs typeface="Calibri" pitchFamily="34" charset="0"/>
              </a:rPr>
              <a:t>c</a:t>
            </a:r>
            <a:r>
              <a:rPr lang="en-US" altLang="zh-CN" dirty="0">
                <a:solidFill>
                  <a:schemeClr val="tx1"/>
                </a:solidFill>
                <a:latin typeface="Calibri" pitchFamily="34" charset="0"/>
                <a:cs typeface="Calibri" pitchFamily="34" charset="0"/>
              </a:rPr>
              <a:t> adjustment when </a:t>
            </a:r>
            <a:r>
              <a:rPr lang="en-US" dirty="0">
                <a:solidFill>
                  <a:schemeClr val="tx1"/>
                </a:solidFill>
                <a:latin typeface="Calibri" pitchFamily="34" charset="0"/>
                <a:cs typeface="Calibri" pitchFamily="34" charset="0"/>
              </a:rPr>
              <a:t>they</a:t>
            </a:r>
            <a:r>
              <a:rPr lang="en-US" i="1" dirty="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are in different functions</a:t>
            </a:r>
          </a:p>
          <a:p>
            <a:pPr lvl="1"/>
            <a:r>
              <a:rPr lang="en-US" altLang="zh-CN" dirty="0">
                <a:solidFill>
                  <a:schemeClr val="tx1"/>
                </a:solidFill>
                <a:latin typeface="Calibri" pitchFamily="34" charset="0"/>
                <a:cs typeface="Calibri" pitchFamily="34" charset="0"/>
              </a:rPr>
              <a:t>Observation: people put </a:t>
            </a:r>
            <a:r>
              <a:rPr lang="en-US" altLang="zh-CN" i="1" dirty="0">
                <a:solidFill>
                  <a:schemeClr val="tx1"/>
                </a:solidFill>
                <a:latin typeface="Calibri" pitchFamily="34" charset="0"/>
                <a:cs typeface="Calibri" pitchFamily="34" charset="0"/>
              </a:rPr>
              <a:t>lock</a:t>
            </a:r>
            <a:r>
              <a:rPr lang="en-US" altLang="zh-CN" dirty="0">
                <a:solidFill>
                  <a:schemeClr val="tx1"/>
                </a:solidFill>
                <a:latin typeface="Calibri" pitchFamily="34" charset="0"/>
                <a:cs typeface="Calibri" pitchFamily="34" charset="0"/>
              </a:rPr>
              <a:t> and </a:t>
            </a:r>
            <a:r>
              <a:rPr lang="en-US" altLang="zh-CN" i="1" dirty="0">
                <a:solidFill>
                  <a:schemeClr val="tx1"/>
                </a:solidFill>
                <a:latin typeface="Calibri" pitchFamily="34" charset="0"/>
                <a:cs typeface="Calibri" pitchFamily="34" charset="0"/>
              </a:rPr>
              <a:t>unlock</a:t>
            </a:r>
            <a:r>
              <a:rPr lang="en-US" altLang="zh-CN" dirty="0">
                <a:solidFill>
                  <a:schemeClr val="tx1"/>
                </a:solidFill>
                <a:latin typeface="Calibri" pitchFamily="34" charset="0"/>
                <a:cs typeface="Calibri" pitchFamily="34" charset="0"/>
              </a:rPr>
              <a:t> in one function</a:t>
            </a:r>
            <a:endParaRPr lang="en-US" dirty="0">
              <a:solidFill>
                <a:schemeClr val="tx1"/>
              </a:solidFill>
              <a:latin typeface="Calibri" pitchFamily="34" charset="0"/>
              <a:cs typeface="Calibri" pitchFamily="34" charset="0"/>
            </a:endParaRPr>
          </a:p>
          <a:p>
            <a:pPr lvl="1"/>
            <a:r>
              <a:rPr lang="en-US" dirty="0">
                <a:solidFill>
                  <a:schemeClr val="tx1"/>
                </a:solidFill>
                <a:latin typeface="Calibri" pitchFamily="34" charset="0"/>
                <a:cs typeface="Calibri" pitchFamily="34" charset="0"/>
              </a:rPr>
              <a:t>Find the longest common prefix of </a:t>
            </a:r>
            <a:r>
              <a:rPr lang="en-US" i="1" dirty="0">
                <a:solidFill>
                  <a:schemeClr val="tx1"/>
                </a:solidFill>
                <a:latin typeface="Calibri" pitchFamily="34" charset="0"/>
                <a:cs typeface="Calibri" pitchFamily="34" charset="0"/>
              </a:rPr>
              <a:t>p</a:t>
            </a:r>
            <a:r>
              <a:rPr lang="en-US" dirty="0">
                <a:solidFill>
                  <a:schemeClr val="tx1"/>
                </a:solidFill>
                <a:latin typeface="Calibri" pitchFamily="34" charset="0"/>
                <a:cs typeface="Calibri" pitchFamily="34" charset="0"/>
              </a:rPr>
              <a:t>’s and </a:t>
            </a:r>
            <a:r>
              <a:rPr lang="en-US" i="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’s stack traces</a:t>
            </a:r>
          </a:p>
          <a:p>
            <a:pPr lvl="1"/>
            <a:r>
              <a:rPr lang="en-US" dirty="0">
                <a:solidFill>
                  <a:schemeClr val="tx1"/>
                </a:solidFill>
                <a:latin typeface="Calibri" pitchFamily="34" charset="0"/>
                <a:cs typeface="Calibri" pitchFamily="34" charset="0"/>
              </a:rPr>
              <a:t>Adjust </a:t>
            </a:r>
            <a:r>
              <a:rPr lang="en-US" i="1" dirty="0">
                <a:solidFill>
                  <a:schemeClr val="tx1"/>
                </a:solidFill>
                <a:latin typeface="Calibri" pitchFamily="34" charset="0"/>
                <a:cs typeface="Calibri" pitchFamily="34" charset="0"/>
              </a:rPr>
              <a:t>p</a:t>
            </a:r>
            <a:r>
              <a:rPr lang="en-US" dirty="0">
                <a:solidFill>
                  <a:schemeClr val="tx1"/>
                </a:solidFill>
                <a:latin typeface="Calibri" pitchFamily="34" charset="0"/>
                <a:cs typeface="Calibri" pitchFamily="34" charset="0"/>
              </a:rPr>
              <a:t> and </a:t>
            </a:r>
            <a:r>
              <a:rPr lang="en-US" i="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 accordingly</a:t>
            </a:r>
          </a:p>
        </p:txBody>
      </p:sp>
      <p:sp>
        <p:nvSpPr>
          <p:cNvPr id="15" name="Rectangle 14"/>
          <p:cNvSpPr/>
          <p:nvPr/>
        </p:nvSpPr>
        <p:spPr>
          <a:xfrm>
            <a:off x="1875090" y="4624317"/>
            <a:ext cx="290513" cy="2555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1875090" y="4368779"/>
            <a:ext cx="290513" cy="2555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3844290" y="4090244"/>
            <a:ext cx="290513" cy="2555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844290" y="5725497"/>
            <a:ext cx="290513" cy="2555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5686" y="136525"/>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i="1" dirty="0">
                <a:latin typeface="Calibri" pitchFamily="34" charset="0"/>
                <a:cs typeface="Calibri" pitchFamily="34" charset="0"/>
              </a:rPr>
              <a:t>p</a:t>
            </a:r>
            <a:r>
              <a:rPr lang="en-US" altLang="zh-CN" dirty="0">
                <a:latin typeface="Calibri" pitchFamily="34" charset="0"/>
                <a:cs typeface="Calibri" pitchFamily="34" charset="0"/>
              </a:rPr>
              <a:t> and </a:t>
            </a:r>
            <a:r>
              <a:rPr lang="en-US" altLang="zh-CN" i="1" dirty="0">
                <a:latin typeface="Calibri" pitchFamily="34" charset="0"/>
                <a:cs typeface="Calibri" pitchFamily="34" charset="0"/>
              </a:rPr>
              <a:t>c</a:t>
            </a:r>
            <a:r>
              <a:rPr lang="en-US" altLang="zh-CN" dirty="0">
                <a:latin typeface="Calibri" pitchFamily="34" charset="0"/>
                <a:cs typeface="Calibri" pitchFamily="34" charset="0"/>
              </a:rPr>
              <a:t> Adjustment</a:t>
            </a:r>
          </a:p>
        </p:txBody>
      </p:sp>
      <p:sp>
        <p:nvSpPr>
          <p:cNvPr id="7" name="TextBox 6"/>
          <p:cNvSpPr txBox="1"/>
          <p:nvPr/>
        </p:nvSpPr>
        <p:spPr>
          <a:xfrm>
            <a:off x="1910715" y="3470157"/>
            <a:ext cx="1590675" cy="2031325"/>
          </a:xfrm>
          <a:prstGeom prst="rect">
            <a:avLst/>
          </a:prstGeom>
          <a:noFill/>
        </p:spPr>
        <p:txBody>
          <a:bodyPr wrap="square" rtlCol="0">
            <a:spAutoFit/>
          </a:bodyPr>
          <a:lstStyle/>
          <a:p>
            <a:r>
              <a:rPr lang="en-US" dirty="0"/>
              <a:t>void </a:t>
            </a:r>
            <a:r>
              <a:rPr lang="en-US" dirty="0" err="1"/>
              <a:t>newlog</a:t>
            </a:r>
            <a:r>
              <a:rPr lang="en-US" dirty="0"/>
              <a:t>()</a:t>
            </a:r>
          </a:p>
          <a:p>
            <a:r>
              <a:rPr lang="en-US" dirty="0"/>
              <a:t>{</a:t>
            </a:r>
          </a:p>
          <a:p>
            <a:r>
              <a:rPr lang="en-US" dirty="0"/>
              <a:t>    …</a:t>
            </a:r>
          </a:p>
          <a:p>
            <a:r>
              <a:rPr lang="en-US" b="1" dirty="0"/>
              <a:t>    close</a:t>
            </a:r>
            <a:r>
              <a:rPr lang="en-US" dirty="0"/>
              <a:t>();</a:t>
            </a:r>
          </a:p>
          <a:p>
            <a:r>
              <a:rPr lang="en-US" b="1" dirty="0"/>
              <a:t>    open</a:t>
            </a:r>
            <a:r>
              <a:rPr lang="en-US" dirty="0"/>
              <a:t>();</a:t>
            </a:r>
          </a:p>
          <a:p>
            <a:r>
              <a:rPr lang="en-US" dirty="0"/>
              <a:t>    …</a:t>
            </a:r>
          </a:p>
          <a:p>
            <a:r>
              <a:rPr lang="en-US" dirty="0"/>
              <a:t>}</a:t>
            </a:r>
          </a:p>
        </p:txBody>
      </p:sp>
      <p:sp>
        <p:nvSpPr>
          <p:cNvPr id="8" name="TextBox 7"/>
          <p:cNvSpPr txBox="1"/>
          <p:nvPr/>
        </p:nvSpPr>
        <p:spPr>
          <a:xfrm>
            <a:off x="3844290" y="3470156"/>
            <a:ext cx="2409825" cy="2862322"/>
          </a:xfrm>
          <a:prstGeom prst="rect">
            <a:avLst/>
          </a:prstGeom>
          <a:noFill/>
        </p:spPr>
        <p:txBody>
          <a:bodyPr wrap="square" rtlCol="0">
            <a:spAutoFit/>
          </a:bodyPr>
          <a:lstStyle/>
          <a:p>
            <a:r>
              <a:rPr lang="en-US" dirty="0"/>
              <a:t>void </a:t>
            </a:r>
            <a:r>
              <a:rPr lang="en-US" b="1" dirty="0"/>
              <a:t>close</a:t>
            </a:r>
            <a:r>
              <a:rPr lang="en-US" dirty="0"/>
              <a:t>() {</a:t>
            </a:r>
          </a:p>
          <a:p>
            <a:r>
              <a:rPr lang="en-US" dirty="0"/>
              <a:t>    …</a:t>
            </a:r>
          </a:p>
          <a:p>
            <a:r>
              <a:rPr lang="en-US" dirty="0"/>
              <a:t>    log = </a:t>
            </a:r>
            <a:r>
              <a:rPr lang="en-US" b="1" dirty="0"/>
              <a:t>CLOSE</a:t>
            </a:r>
            <a:r>
              <a:rPr lang="en-US" dirty="0"/>
              <a:t>;</a:t>
            </a:r>
          </a:p>
          <a:p>
            <a:r>
              <a:rPr lang="en-US" dirty="0"/>
              <a:t>}</a:t>
            </a:r>
          </a:p>
          <a:p>
            <a:endParaRPr lang="en-US" dirty="0"/>
          </a:p>
          <a:p>
            <a:endParaRPr lang="en-US" dirty="0"/>
          </a:p>
          <a:p>
            <a:r>
              <a:rPr lang="en-US" dirty="0"/>
              <a:t>void </a:t>
            </a:r>
            <a:r>
              <a:rPr lang="en-US" b="1" dirty="0"/>
              <a:t>open</a:t>
            </a:r>
            <a:r>
              <a:rPr lang="en-US" dirty="0"/>
              <a:t>() {</a:t>
            </a:r>
          </a:p>
          <a:p>
            <a:r>
              <a:rPr lang="en-US" dirty="0"/>
              <a:t>    …</a:t>
            </a:r>
          </a:p>
          <a:p>
            <a:r>
              <a:rPr lang="en-US" dirty="0"/>
              <a:t>    log = </a:t>
            </a:r>
            <a:r>
              <a:rPr lang="en-US" b="1" dirty="0"/>
              <a:t>OPEN</a:t>
            </a:r>
            <a:r>
              <a:rPr lang="en-US" dirty="0"/>
              <a:t>;</a:t>
            </a:r>
          </a:p>
          <a:p>
            <a:r>
              <a:rPr lang="en-US" dirty="0"/>
              <a:t>}</a:t>
            </a:r>
          </a:p>
        </p:txBody>
      </p:sp>
      <p:sp>
        <p:nvSpPr>
          <p:cNvPr id="13" name="TextBox 12"/>
          <p:cNvSpPr txBox="1"/>
          <p:nvPr/>
        </p:nvSpPr>
        <p:spPr>
          <a:xfrm>
            <a:off x="1910715" y="3470157"/>
            <a:ext cx="1590675" cy="2031325"/>
          </a:xfrm>
          <a:prstGeom prst="rect">
            <a:avLst/>
          </a:prstGeom>
          <a:noFill/>
        </p:spPr>
        <p:txBody>
          <a:bodyPr wrap="square" rtlCol="0">
            <a:spAutoFit/>
          </a:bodyPr>
          <a:lstStyle/>
          <a:p>
            <a:r>
              <a:rPr lang="en-US" dirty="0"/>
              <a:t>void </a:t>
            </a:r>
            <a:r>
              <a:rPr lang="en-US" dirty="0" err="1"/>
              <a:t>newlog</a:t>
            </a:r>
            <a:r>
              <a:rPr lang="en-US" dirty="0"/>
              <a:t>()</a:t>
            </a:r>
          </a:p>
          <a:p>
            <a:r>
              <a:rPr lang="en-US" dirty="0"/>
              <a:t>{</a:t>
            </a:r>
          </a:p>
          <a:p>
            <a:r>
              <a:rPr lang="en-US" dirty="0"/>
              <a:t>    …</a:t>
            </a:r>
          </a:p>
          <a:p>
            <a:r>
              <a:rPr lang="en-US" dirty="0"/>
              <a:t>p: </a:t>
            </a:r>
            <a:r>
              <a:rPr lang="en-US" b="1" dirty="0"/>
              <a:t>close</a:t>
            </a:r>
            <a:r>
              <a:rPr lang="en-US" dirty="0"/>
              <a:t>();</a:t>
            </a:r>
          </a:p>
          <a:p>
            <a:r>
              <a:rPr lang="en-US" dirty="0"/>
              <a:t>c: </a:t>
            </a:r>
            <a:r>
              <a:rPr lang="en-US" b="1" dirty="0"/>
              <a:t>open</a:t>
            </a:r>
            <a:r>
              <a:rPr lang="en-US" dirty="0"/>
              <a:t>();</a:t>
            </a:r>
          </a:p>
          <a:p>
            <a:r>
              <a:rPr lang="en-US" dirty="0"/>
              <a:t>    …</a:t>
            </a:r>
          </a:p>
          <a:p>
            <a:r>
              <a:rPr lang="en-US" dirty="0"/>
              <a:t>}</a:t>
            </a:r>
          </a:p>
        </p:txBody>
      </p:sp>
      <p:sp>
        <p:nvSpPr>
          <p:cNvPr id="14" name="TextBox 13"/>
          <p:cNvSpPr txBox="1"/>
          <p:nvPr/>
        </p:nvSpPr>
        <p:spPr>
          <a:xfrm>
            <a:off x="3835171" y="3472445"/>
            <a:ext cx="2409825" cy="2585323"/>
          </a:xfrm>
          <a:prstGeom prst="rect">
            <a:avLst/>
          </a:prstGeom>
          <a:noFill/>
        </p:spPr>
        <p:txBody>
          <a:bodyPr wrap="square" rtlCol="0">
            <a:spAutoFit/>
          </a:bodyPr>
          <a:lstStyle/>
          <a:p>
            <a:endParaRPr lang="en-US" dirty="0"/>
          </a:p>
          <a:p>
            <a:endParaRPr lang="en-US" dirty="0"/>
          </a:p>
          <a:p>
            <a:r>
              <a:rPr lang="en-US" dirty="0"/>
              <a:t>p:</a:t>
            </a:r>
          </a:p>
          <a:p>
            <a:endParaRPr lang="en-US" dirty="0"/>
          </a:p>
          <a:p>
            <a:endParaRPr lang="en-US" dirty="0"/>
          </a:p>
          <a:p>
            <a:endParaRPr lang="en-US" dirty="0"/>
          </a:p>
          <a:p>
            <a:endParaRPr lang="en-US" dirty="0">
              <a:solidFill>
                <a:prstClr val="black"/>
              </a:solidFill>
            </a:endParaRPr>
          </a:p>
          <a:p>
            <a:endParaRPr lang="en-US" dirty="0">
              <a:solidFill>
                <a:prstClr val="black"/>
              </a:solidFill>
            </a:endParaRPr>
          </a:p>
          <a:p>
            <a:r>
              <a:rPr lang="en-US" dirty="0">
                <a:solidFill>
                  <a:prstClr val="black"/>
                </a:solidFill>
              </a:rPr>
              <a:t>c:</a:t>
            </a:r>
            <a:r>
              <a:rPr lang="en-US" dirty="0"/>
              <a:t> </a:t>
            </a:r>
          </a:p>
        </p:txBody>
      </p:sp>
      <p:cxnSp>
        <p:nvCxnSpPr>
          <p:cNvPr id="4" name="Straight Connector 3"/>
          <p:cNvCxnSpPr/>
          <p:nvPr/>
        </p:nvCxnSpPr>
        <p:spPr>
          <a:xfrm>
            <a:off x="5695760" y="3316661"/>
            <a:ext cx="0" cy="1033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812472" y="3316661"/>
            <a:ext cx="0" cy="1033606"/>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695760" y="4089830"/>
            <a:ext cx="1116709" cy="2563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t>
            </a:r>
            <a:endParaRPr lang="en-US" dirty="0"/>
          </a:p>
        </p:txBody>
      </p:sp>
      <p:sp>
        <p:nvSpPr>
          <p:cNvPr id="21" name="Rectangle 20"/>
          <p:cNvSpPr/>
          <p:nvPr/>
        </p:nvSpPr>
        <p:spPr>
          <a:xfrm>
            <a:off x="5695760" y="3833464"/>
            <a:ext cx="1116711" cy="2563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err="1"/>
              <a:t>newlog</a:t>
            </a:r>
            <a:r>
              <a:rPr lang="en-US" altLang="zh-CN" dirty="0"/>
              <a:t>()</a:t>
            </a:r>
            <a:endParaRPr lang="en-US" dirty="0"/>
          </a:p>
        </p:txBody>
      </p:sp>
      <p:sp>
        <p:nvSpPr>
          <p:cNvPr id="22" name="Rectangle 21"/>
          <p:cNvSpPr/>
          <p:nvPr/>
        </p:nvSpPr>
        <p:spPr>
          <a:xfrm>
            <a:off x="5695759" y="3577098"/>
            <a:ext cx="1116711" cy="2563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close()</a:t>
            </a:r>
            <a:endParaRPr lang="en-US" dirty="0"/>
          </a:p>
        </p:txBody>
      </p:sp>
      <p:cxnSp>
        <p:nvCxnSpPr>
          <p:cNvPr id="23" name="Straight Connector 22"/>
          <p:cNvCxnSpPr/>
          <p:nvPr/>
        </p:nvCxnSpPr>
        <p:spPr>
          <a:xfrm>
            <a:off x="5695763" y="4952328"/>
            <a:ext cx="0" cy="1033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812475" y="4952328"/>
            <a:ext cx="0" cy="1033606"/>
          </a:xfrm>
          <a:prstGeom prst="line">
            <a:avLst/>
          </a:prstGeom>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695763" y="5725497"/>
            <a:ext cx="1116709" cy="2563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t>
            </a:r>
            <a:endParaRPr lang="en-US" dirty="0"/>
          </a:p>
        </p:txBody>
      </p:sp>
      <p:sp>
        <p:nvSpPr>
          <p:cNvPr id="26" name="Rectangle 25"/>
          <p:cNvSpPr/>
          <p:nvPr/>
        </p:nvSpPr>
        <p:spPr>
          <a:xfrm>
            <a:off x="5695763" y="5469131"/>
            <a:ext cx="1116711" cy="2563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err="1"/>
              <a:t>newlog</a:t>
            </a:r>
            <a:r>
              <a:rPr lang="en-US" altLang="zh-CN" dirty="0"/>
              <a:t>()</a:t>
            </a:r>
            <a:endParaRPr lang="en-US" dirty="0"/>
          </a:p>
        </p:txBody>
      </p:sp>
      <p:sp>
        <p:nvSpPr>
          <p:cNvPr id="27" name="Rectangle 26"/>
          <p:cNvSpPr/>
          <p:nvPr/>
        </p:nvSpPr>
        <p:spPr>
          <a:xfrm>
            <a:off x="5695762" y="5212765"/>
            <a:ext cx="1116711" cy="2563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open()</a:t>
            </a:r>
            <a:endParaRPr lang="en-US" dirty="0"/>
          </a:p>
        </p:txBody>
      </p:sp>
      <p:sp>
        <p:nvSpPr>
          <p:cNvPr id="29" name="Curved Left Arrow 28"/>
          <p:cNvSpPr/>
          <p:nvPr/>
        </p:nvSpPr>
        <p:spPr>
          <a:xfrm flipV="1">
            <a:off x="6885432" y="3555342"/>
            <a:ext cx="521208" cy="53448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urved Left Arrow 29"/>
          <p:cNvSpPr/>
          <p:nvPr/>
        </p:nvSpPr>
        <p:spPr>
          <a:xfrm flipV="1">
            <a:off x="6885432" y="5182447"/>
            <a:ext cx="521208" cy="53448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13</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045467"/>
            <a:ext cx="304800" cy="304800"/>
          </a:xfrm>
          <a:prstGeom prst="rect">
            <a:avLst/>
          </a:prstGeom>
        </p:spPr>
      </p:pic>
      <p:pic>
        <p:nvPicPr>
          <p:cNvPr id="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0840" y="4894117"/>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769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up)">
                                      <p:cBhvr>
                                        <p:cTn id="26" dur="500"/>
                                        <p:tgtEl>
                                          <p:spTgt spid="37"/>
                                        </p:tgtEl>
                                      </p:cBhvr>
                                    </p:animEffect>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right)">
                                      <p:cBhvr>
                                        <p:cTn id="30" dur="500"/>
                                        <p:tgtEl>
                                          <p:spTgt spid="39"/>
                                        </p:tgtEl>
                                      </p:cBhvr>
                                    </p:animEffect>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up)">
                                      <p:cBhvr>
                                        <p:cTn id="34" dur="500"/>
                                        <p:tgtEl>
                                          <p:spTgt spid="53"/>
                                        </p:tgtEl>
                                      </p:cBhvr>
                                    </p:animEffect>
                                  </p:childTnLst>
                                </p:cTn>
                              </p:par>
                            </p:childTnLst>
                          </p:cTn>
                        </p:par>
                        <p:par>
                          <p:cTn id="35" fill="hold">
                            <p:stCondLst>
                              <p:cond delay="2500"/>
                            </p:stCondLst>
                            <p:childTnLst>
                              <p:par>
                                <p:cTn id="36" presetID="1" presetClass="entr" presetSubtype="0" fill="hold" nodeType="afterEffect">
                                  <p:stCondLst>
                                    <p:cond delay="0"/>
                                  </p:stCondLst>
                                  <p:childTnLst>
                                    <p:set>
                                      <p:cBhvr>
                                        <p:cTn id="37" dur="1" fill="hold">
                                          <p:stCondLst>
                                            <p:cond delay="0"/>
                                          </p:stCondLst>
                                        </p:cTn>
                                        <p:tgtEl>
                                          <p:spTgt spid="8">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8">
                                            <p:txEl>
                                              <p:pRg st="9" end="9"/>
                                            </p:txEl>
                                          </p:spTgt>
                                        </p:tgtEl>
                                        <p:attrNameLst>
                                          <p:attrName>style.visibility</p:attrName>
                                        </p:attrNameLst>
                                      </p:cBhvr>
                                      <p:to>
                                        <p:strVal val="visible"/>
                                      </p:to>
                                    </p:se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par>
                          <p:cTn id="48" fill="hold">
                            <p:stCondLst>
                              <p:cond delay="3000"/>
                            </p:stCondLst>
                            <p:childTnLst>
                              <p:par>
                                <p:cTn id="49" presetID="22" presetClass="entr" presetSubtype="1" fill="hold"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up)">
                                      <p:cBhvr>
                                        <p:cTn id="51" dur="500"/>
                                        <p:tgtEl>
                                          <p:spTgt spid="43"/>
                                        </p:tgtEl>
                                      </p:cBhvr>
                                    </p:animEffect>
                                  </p:childTnLst>
                                </p:cTn>
                              </p:par>
                            </p:childTnLst>
                          </p:cTn>
                        </p:par>
                        <p:par>
                          <p:cTn id="52" fill="hold">
                            <p:stCondLst>
                              <p:cond delay="3500"/>
                            </p:stCondLst>
                            <p:childTnLst>
                              <p:par>
                                <p:cTn id="53" presetID="22" presetClass="entr" presetSubtype="4" fill="hold"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down)">
                                      <p:cBhvr>
                                        <p:cTn id="55" dur="500"/>
                                        <p:tgtEl>
                                          <p:spTgt spid="47"/>
                                        </p:tgtEl>
                                      </p:cBhvr>
                                    </p:animEffect>
                                  </p:childTnLst>
                                </p:cTn>
                              </p:par>
                            </p:childTnLst>
                          </p:cTn>
                        </p:par>
                        <p:par>
                          <p:cTn id="56" fill="hold">
                            <p:stCondLst>
                              <p:cond delay="4000"/>
                            </p:stCondLst>
                            <p:childTnLst>
                              <p:par>
                                <p:cTn id="57" presetID="22" presetClass="entr" presetSubtype="1" fill="hold"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up)">
                                      <p:cBhvr>
                                        <p:cTn id="59" dur="500"/>
                                        <p:tgtEl>
                                          <p:spTgt spid="4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4">
                                            <p:txEl>
                                              <p:pRg st="2" end="2"/>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4">
                                            <p:txEl>
                                              <p:pRg st="8" end="8"/>
                                            </p:txEl>
                                          </p:spTgt>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3"/>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6">
                                            <p:txEl>
                                              <p:pRg st="2" end="2"/>
                                            </p:txEl>
                                          </p:spTgt>
                                        </p:tgtEl>
                                        <p:attrNameLst>
                                          <p:attrName>style.visibility</p:attrName>
                                        </p:attrNameLst>
                                      </p:cBhvr>
                                      <p:to>
                                        <p:strVal val="visible"/>
                                      </p:to>
                                    </p:set>
                                  </p:childTnLst>
                                </p:cTn>
                              </p:par>
                              <p:par>
                                <p:cTn id="100" presetID="1" presetClass="emph" presetSubtype="2" fill="hold" nodeType="withEffect">
                                  <p:stCondLst>
                                    <p:cond delay="0"/>
                                  </p:stCondLst>
                                  <p:childTnLst>
                                    <p:animClr clrSpc="rgb" dir="cw">
                                      <p:cBhvr>
                                        <p:cTn id="101" dur="2000" fill="hold"/>
                                        <p:tgtEl>
                                          <p:spTgt spid="20"/>
                                        </p:tgtEl>
                                        <p:attrNameLst>
                                          <p:attrName>fillcolor</p:attrName>
                                        </p:attrNameLst>
                                      </p:cBhvr>
                                      <p:to>
                                        <a:schemeClr val="accent2"/>
                                      </p:to>
                                    </p:animClr>
                                    <p:set>
                                      <p:cBhvr>
                                        <p:cTn id="102" dur="2000" fill="hold"/>
                                        <p:tgtEl>
                                          <p:spTgt spid="20"/>
                                        </p:tgtEl>
                                        <p:attrNameLst>
                                          <p:attrName>fill.type</p:attrName>
                                        </p:attrNameLst>
                                      </p:cBhvr>
                                      <p:to>
                                        <p:strVal val="solid"/>
                                      </p:to>
                                    </p:set>
                                    <p:set>
                                      <p:cBhvr>
                                        <p:cTn id="103" dur="2000" fill="hold"/>
                                        <p:tgtEl>
                                          <p:spTgt spid="20"/>
                                        </p:tgtEl>
                                        <p:attrNameLst>
                                          <p:attrName>fill.on</p:attrName>
                                        </p:attrNameLst>
                                      </p:cBhvr>
                                      <p:to>
                                        <p:strVal val="true"/>
                                      </p:to>
                                    </p:set>
                                  </p:childTnLst>
                                </p:cTn>
                              </p:par>
                              <p:par>
                                <p:cTn id="104" presetID="1" presetClass="emph" presetSubtype="2" fill="hold" nodeType="withEffect">
                                  <p:stCondLst>
                                    <p:cond delay="0"/>
                                  </p:stCondLst>
                                  <p:childTnLst>
                                    <p:animClr clrSpc="rgb" dir="cw">
                                      <p:cBhvr>
                                        <p:cTn id="105" dur="2000" fill="hold"/>
                                        <p:tgtEl>
                                          <p:spTgt spid="21"/>
                                        </p:tgtEl>
                                        <p:attrNameLst>
                                          <p:attrName>fillcolor</p:attrName>
                                        </p:attrNameLst>
                                      </p:cBhvr>
                                      <p:to>
                                        <a:schemeClr val="accent2"/>
                                      </p:to>
                                    </p:animClr>
                                    <p:set>
                                      <p:cBhvr>
                                        <p:cTn id="106" dur="2000" fill="hold"/>
                                        <p:tgtEl>
                                          <p:spTgt spid="21"/>
                                        </p:tgtEl>
                                        <p:attrNameLst>
                                          <p:attrName>fill.type</p:attrName>
                                        </p:attrNameLst>
                                      </p:cBhvr>
                                      <p:to>
                                        <p:strVal val="solid"/>
                                      </p:to>
                                    </p:set>
                                    <p:set>
                                      <p:cBhvr>
                                        <p:cTn id="107" dur="2000" fill="hold"/>
                                        <p:tgtEl>
                                          <p:spTgt spid="21"/>
                                        </p:tgtEl>
                                        <p:attrNameLst>
                                          <p:attrName>fill.on</p:attrName>
                                        </p:attrNameLst>
                                      </p:cBhvr>
                                      <p:to>
                                        <p:strVal val="true"/>
                                      </p:to>
                                    </p:set>
                                  </p:childTnLst>
                                </p:cTn>
                              </p:par>
                              <p:par>
                                <p:cTn id="108" presetID="1" presetClass="emph" presetSubtype="2" fill="hold" nodeType="withEffect">
                                  <p:stCondLst>
                                    <p:cond delay="0"/>
                                  </p:stCondLst>
                                  <p:childTnLst>
                                    <p:animClr clrSpc="rgb" dir="cw">
                                      <p:cBhvr>
                                        <p:cTn id="109" dur="2000" fill="hold"/>
                                        <p:tgtEl>
                                          <p:spTgt spid="25"/>
                                        </p:tgtEl>
                                        <p:attrNameLst>
                                          <p:attrName>fillcolor</p:attrName>
                                        </p:attrNameLst>
                                      </p:cBhvr>
                                      <p:to>
                                        <a:schemeClr val="accent2"/>
                                      </p:to>
                                    </p:animClr>
                                    <p:set>
                                      <p:cBhvr>
                                        <p:cTn id="110" dur="2000" fill="hold"/>
                                        <p:tgtEl>
                                          <p:spTgt spid="25"/>
                                        </p:tgtEl>
                                        <p:attrNameLst>
                                          <p:attrName>fill.type</p:attrName>
                                        </p:attrNameLst>
                                      </p:cBhvr>
                                      <p:to>
                                        <p:strVal val="solid"/>
                                      </p:to>
                                    </p:set>
                                    <p:set>
                                      <p:cBhvr>
                                        <p:cTn id="111" dur="2000" fill="hold"/>
                                        <p:tgtEl>
                                          <p:spTgt spid="25"/>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26"/>
                                        </p:tgtEl>
                                        <p:attrNameLst>
                                          <p:attrName>fillcolor</p:attrName>
                                        </p:attrNameLst>
                                      </p:cBhvr>
                                      <p:to>
                                        <a:schemeClr val="accent2"/>
                                      </p:to>
                                    </p:animClr>
                                    <p:set>
                                      <p:cBhvr>
                                        <p:cTn id="114" dur="2000" fill="hold"/>
                                        <p:tgtEl>
                                          <p:spTgt spid="26"/>
                                        </p:tgtEl>
                                        <p:attrNameLst>
                                          <p:attrName>fill.type</p:attrName>
                                        </p:attrNameLst>
                                      </p:cBhvr>
                                      <p:to>
                                        <p:strVal val="solid"/>
                                      </p:to>
                                    </p:set>
                                    <p:set>
                                      <p:cBhvr>
                                        <p:cTn id="115" dur="2000" fill="hold"/>
                                        <p:tgtEl>
                                          <p:spTgt spid="26"/>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0"/>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7"/>
                                        </p:tgtEl>
                                        <p:attrNameLst>
                                          <p:attrName>style.visibility</p:attrName>
                                        </p:attrNameLst>
                                      </p:cBhvr>
                                      <p:to>
                                        <p:strVal val="hidden"/>
                                      </p:to>
                                    </p:set>
                                  </p:childTnLst>
                                </p:cTn>
                              </p:par>
                              <p:par>
                                <p:cTn id="130" presetID="1" presetClass="exit" presetSubtype="0" fill="hold" grpId="0" nodeType="withEffect">
                                  <p:stCondLst>
                                    <p:cond delay="0"/>
                                  </p:stCondLst>
                                  <p:childTnLst>
                                    <p:set>
                                      <p:cBhvr>
                                        <p:cTn id="131" dur="1" fill="hold">
                                          <p:stCondLst>
                                            <p:cond delay="0"/>
                                          </p:stCondLst>
                                        </p:cTn>
                                        <p:tgtEl>
                                          <p:spTgt spid="14">
                                            <p:txEl>
                                              <p:pRg st="2" end="2"/>
                                            </p:txEl>
                                          </p:spTgt>
                                        </p:tgtEl>
                                        <p:attrNameLst>
                                          <p:attrName>style.visibility</p:attrName>
                                        </p:attrNameLst>
                                      </p:cBhvr>
                                      <p:to>
                                        <p:strVal val="hidden"/>
                                      </p:to>
                                    </p:set>
                                  </p:childTnLst>
                                </p:cTn>
                              </p:par>
                              <p:par>
                                <p:cTn id="132" presetID="1" presetClass="exit" presetSubtype="0" fill="hold" grpId="0" nodeType="withEffect">
                                  <p:stCondLst>
                                    <p:cond delay="0"/>
                                  </p:stCondLst>
                                  <p:childTnLst>
                                    <p:set>
                                      <p:cBhvr>
                                        <p:cTn id="133" dur="1" fill="hold">
                                          <p:stCondLst>
                                            <p:cond delay="0"/>
                                          </p:stCondLst>
                                        </p:cTn>
                                        <p:tgtEl>
                                          <p:spTgt spid="14">
                                            <p:txEl>
                                              <p:pRg st="8" end="8"/>
                                            </p:txEl>
                                          </p:spTgt>
                                        </p:tgtEl>
                                        <p:attrNameLst>
                                          <p:attrName>style.visibility</p:attrName>
                                        </p:attrNameLst>
                                      </p:cBhvr>
                                      <p:to>
                                        <p:strVal val="hidden"/>
                                      </p:to>
                                    </p:set>
                                  </p:childTnLst>
                                </p:cTn>
                              </p:par>
                              <p:par>
                                <p:cTn id="134" presetID="1" presetClass="entr" presetSubtype="0" fill="hold" grpId="0" nodeType="withEffect">
                                  <p:stCondLst>
                                    <p:cond delay="0"/>
                                  </p:stCondLst>
                                  <p:childTnLst>
                                    <p:set>
                                      <p:cBhvr>
                                        <p:cTn id="135" dur="1" fill="hold">
                                          <p:stCondLst>
                                            <p:cond delay="0"/>
                                          </p:stCondLst>
                                        </p:cTn>
                                        <p:tgtEl>
                                          <p:spTgt spid="13"/>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5"/>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6"/>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45" presetClass="entr" presetSubtype="0" fill="hold" nodeType="click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fade">
                                      <p:cBhvr>
                                        <p:cTn id="144" dur="500"/>
                                        <p:tgtEl>
                                          <p:spTgt spid="57"/>
                                        </p:tgtEl>
                                      </p:cBhvr>
                                    </p:animEffect>
                                    <p:anim calcmode="lin" valueType="num">
                                      <p:cBhvr>
                                        <p:cTn id="145" dur="500" fill="hold"/>
                                        <p:tgtEl>
                                          <p:spTgt spid="57"/>
                                        </p:tgtEl>
                                        <p:attrNameLst>
                                          <p:attrName>ppt_w</p:attrName>
                                        </p:attrNameLst>
                                      </p:cBhvr>
                                      <p:tavLst>
                                        <p:tav tm="0" fmla="#ppt_w*sin(2.5*pi*$)">
                                          <p:val>
                                            <p:fltVal val="0"/>
                                          </p:val>
                                        </p:tav>
                                        <p:tav tm="100000">
                                          <p:val>
                                            <p:fltVal val="1"/>
                                          </p:val>
                                        </p:tav>
                                      </p:tavLst>
                                    </p:anim>
                                    <p:anim calcmode="lin" valueType="num">
                                      <p:cBhvr>
                                        <p:cTn id="146" dur="500" fill="hold"/>
                                        <p:tgtEl>
                                          <p:spTgt spid="57"/>
                                        </p:tgtEl>
                                        <p:attrNameLst>
                                          <p:attrName>ppt_h</p:attrName>
                                        </p:attrNameLst>
                                      </p:cBhvr>
                                      <p:tavLst>
                                        <p:tav tm="0">
                                          <p:val>
                                            <p:strVal val="#ppt_h"/>
                                          </p:val>
                                        </p:tav>
                                        <p:tav tm="100000">
                                          <p:val>
                                            <p:strVal val="#ppt_h"/>
                                          </p:val>
                                        </p:tav>
                                      </p:tavLst>
                                    </p:anim>
                                  </p:childTnLst>
                                </p:cTn>
                              </p:par>
                            </p:childTnLst>
                          </p:cTn>
                        </p:par>
                        <p:par>
                          <p:cTn id="147" fill="hold">
                            <p:stCondLst>
                              <p:cond delay="500"/>
                            </p:stCondLst>
                            <p:childTnLst>
                              <p:par>
                                <p:cTn id="148" presetID="45" presetClass="entr" presetSubtype="0" fill="hold" nodeType="afterEffect">
                                  <p:stCondLst>
                                    <p:cond delay="0"/>
                                  </p:stCondLst>
                                  <p:childTnLst>
                                    <p:set>
                                      <p:cBhvr>
                                        <p:cTn id="149" dur="1" fill="hold">
                                          <p:stCondLst>
                                            <p:cond delay="0"/>
                                          </p:stCondLst>
                                        </p:cTn>
                                        <p:tgtEl>
                                          <p:spTgt spid="62"/>
                                        </p:tgtEl>
                                        <p:attrNameLst>
                                          <p:attrName>style.visibility</p:attrName>
                                        </p:attrNameLst>
                                      </p:cBhvr>
                                      <p:to>
                                        <p:strVal val="visible"/>
                                      </p:to>
                                    </p:set>
                                    <p:animEffect transition="in" filter="fade">
                                      <p:cBhvr>
                                        <p:cTn id="150" dur="500"/>
                                        <p:tgtEl>
                                          <p:spTgt spid="62"/>
                                        </p:tgtEl>
                                      </p:cBhvr>
                                    </p:animEffect>
                                    <p:anim calcmode="lin" valueType="num">
                                      <p:cBhvr>
                                        <p:cTn id="151" dur="500" fill="hold"/>
                                        <p:tgtEl>
                                          <p:spTgt spid="62"/>
                                        </p:tgtEl>
                                        <p:attrNameLst>
                                          <p:attrName>ppt_w</p:attrName>
                                        </p:attrNameLst>
                                      </p:cBhvr>
                                      <p:tavLst>
                                        <p:tav tm="0" fmla="#ppt_w*sin(2.5*pi*$)">
                                          <p:val>
                                            <p:fltVal val="0"/>
                                          </p:val>
                                        </p:tav>
                                        <p:tav tm="100000">
                                          <p:val>
                                            <p:fltVal val="1"/>
                                          </p:val>
                                        </p:tav>
                                      </p:tavLst>
                                    </p:anim>
                                    <p:anim calcmode="lin" valueType="num">
                                      <p:cBhvr>
                                        <p:cTn id="152"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7" grpId="0"/>
      <p:bldP spid="7" grpId="1"/>
      <p:bldP spid="13" grpId="0"/>
      <p:bldP spid="14" grpId="0" uiExpand="1" build="allAtOnce"/>
      <p:bldP spid="20" grpId="0" animBg="1"/>
      <p:bldP spid="21" grpId="0" animBg="1"/>
      <p:bldP spid="22" grpId="0" animBg="1"/>
      <p:bldP spid="25" grpId="0" animBg="1"/>
      <p:bldP spid="26" grpId="0" animBg="1"/>
      <p:bldP spid="27"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dirty="0"/>
              <a:t>1. Motivation and Context</a:t>
            </a:r>
          </a:p>
        </p:txBody>
      </p:sp>
      <p:sp>
        <p:nvSpPr>
          <p:cNvPr id="3" name="Content Placeholder 2"/>
          <p:cNvSpPr>
            <a:spLocks noGrp="1"/>
          </p:cNvSpPr>
          <p:nvPr>
            <p:ph idx="1"/>
          </p:nvPr>
        </p:nvSpPr>
        <p:spPr/>
        <p:txBody>
          <a:bodyPr>
            <a:normAutofit fontScale="77500" lnSpcReduction="20000"/>
          </a:bodyPr>
          <a:lstStyle/>
          <a:p>
            <a:endParaRPr dirty="0"/>
          </a:p>
          <a:p>
            <a:pPr marL="0" indent="0">
              <a:buNone/>
            </a:pPr>
            <a:r>
              <a:rPr dirty="0"/>
              <a:t>• Software maintenance consumes up to 90% of total cost (Lientz &amp; Swanson, </a:t>
            </a:r>
            <a:r>
              <a:rPr lang="it-IT" dirty="0"/>
              <a:t>201</a:t>
            </a:r>
            <a:r>
              <a:rPr dirty="0"/>
              <a:t>0)</a:t>
            </a:r>
            <a:endParaRPr lang="it-IT" dirty="0"/>
          </a:p>
          <a:p>
            <a:pPr marL="0" indent="0">
              <a:buNone/>
            </a:pPr>
            <a:endParaRPr dirty="0"/>
          </a:p>
          <a:p>
            <a:pPr marL="0" indent="0">
              <a:buNone/>
            </a:pPr>
            <a:r>
              <a:rPr dirty="0"/>
              <a:t>• Automated Program Repair (APR) aims to </a:t>
            </a:r>
            <a:r>
              <a:rPr b="1" u="sng" dirty="0"/>
              <a:t>reduce human debugging</a:t>
            </a:r>
            <a:r>
              <a:rPr dirty="0"/>
              <a:t> effort</a:t>
            </a:r>
          </a:p>
          <a:p>
            <a:pPr marL="0" indent="0">
              <a:buNone/>
            </a:pPr>
            <a:endParaRPr lang="it-IT" dirty="0"/>
          </a:p>
          <a:p>
            <a:pPr marL="0" indent="0">
              <a:buNone/>
            </a:pPr>
            <a:r>
              <a:rPr dirty="0"/>
              <a:t>• </a:t>
            </a:r>
            <a:r>
              <a:rPr lang="it-IT" dirty="0"/>
              <a:t>Goal: </a:t>
            </a:r>
            <a:r>
              <a:rPr lang="it-IT" b="1" u="sng" dirty="0" err="1"/>
              <a:t>search</a:t>
            </a:r>
            <a:r>
              <a:rPr lang="it-IT" b="1" u="sng" dirty="0"/>
              <a:t> </a:t>
            </a:r>
            <a:r>
              <a:rPr lang="it-IT" dirty="0"/>
              <a:t>for a</a:t>
            </a:r>
            <a:r>
              <a:rPr dirty="0"/>
              <a:t> bug fix = a code transformation that makes tests pass again</a:t>
            </a:r>
            <a:r>
              <a:rPr lang="it-IT" dirty="0"/>
              <a:t>;</a:t>
            </a:r>
            <a:endParaRPr dirty="0"/>
          </a:p>
          <a:p>
            <a:pPr marL="0" indent="0">
              <a:buNone/>
            </a:pPr>
            <a:endParaRPr lang="it-IT" dirty="0"/>
          </a:p>
          <a:p>
            <a:pPr marL="0" indent="0">
              <a:buNone/>
            </a:pPr>
            <a:r>
              <a:rPr dirty="0"/>
              <a:t>• Goal: Improve software quality, reliability, and sustainability</a:t>
            </a:r>
            <a:r>
              <a:rPr lang="it-IT" dirty="0"/>
              <a:t>;</a:t>
            </a:r>
            <a:endParaRPr dirty="0"/>
          </a:p>
        </p:txBody>
      </p:sp>
    </p:spTree>
    <p:extLst>
      <p:ext uri="{BB962C8B-B14F-4D97-AF65-F5344CB8AC3E}">
        <p14:creationId xmlns:p14="http://schemas.microsoft.com/office/powerpoint/2010/main" val="1690277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146519" y="5600810"/>
            <a:ext cx="342418" cy="25636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7" name="Rectangle 16"/>
          <p:cNvSpPr/>
          <p:nvPr/>
        </p:nvSpPr>
        <p:spPr>
          <a:xfrm>
            <a:off x="6593883" y="5609954"/>
            <a:ext cx="318981" cy="2563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5686615" y="3125113"/>
            <a:ext cx="467297" cy="2563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0" y="685800"/>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dirty="0">
                <a:latin typeface="Calibri" pitchFamily="34" charset="0"/>
                <a:cs typeface="Calibri" pitchFamily="34" charset="0"/>
              </a:rPr>
              <a:t>(</a:t>
            </a:r>
            <a:r>
              <a:rPr lang="en-US" altLang="zh-CN" i="1" dirty="0">
                <a:latin typeface="Calibri" pitchFamily="34" charset="0"/>
                <a:cs typeface="Calibri" pitchFamily="34" charset="0"/>
              </a:rPr>
              <a:t>p</a:t>
            </a:r>
            <a:r>
              <a:rPr lang="en-US" altLang="zh-CN" dirty="0">
                <a:latin typeface="Calibri" pitchFamily="34" charset="0"/>
                <a:cs typeface="Calibri" pitchFamily="34" charset="0"/>
              </a:rPr>
              <a:t>, </a:t>
            </a:r>
            <a:r>
              <a:rPr lang="en-US" altLang="zh-CN" i="1" dirty="0">
                <a:latin typeface="Calibri" pitchFamily="34" charset="0"/>
                <a:cs typeface="Calibri" pitchFamily="34" charset="0"/>
              </a:rPr>
              <a:t>c</a:t>
            </a:r>
            <a:r>
              <a:rPr lang="en-US" altLang="zh-CN" dirty="0">
                <a:latin typeface="Calibri" pitchFamily="34" charset="0"/>
                <a:cs typeface="Calibri" pitchFamily="34" charset="0"/>
              </a:rPr>
              <a:t>, </a:t>
            </a:r>
            <a:r>
              <a:rPr lang="en-US" altLang="zh-CN" i="1" dirty="0">
                <a:latin typeface="Calibri" pitchFamily="34" charset="0"/>
                <a:cs typeface="Calibri" pitchFamily="34" charset="0"/>
              </a:rPr>
              <a:t>r</a:t>
            </a:r>
            <a:r>
              <a:rPr lang="en-US" altLang="zh-CN" dirty="0">
                <a:latin typeface="Calibri" pitchFamily="34" charset="0"/>
                <a:cs typeface="Calibri" pitchFamily="34" charset="0"/>
              </a:rPr>
              <a:t>) Patching: </a:t>
            </a:r>
            <a:r>
              <a:rPr lang="en-US" altLang="zh-CN" sz="2800" dirty="0">
                <a:latin typeface="Calibri" pitchFamily="34" charset="0"/>
                <a:cs typeface="Calibri" pitchFamily="34" charset="0"/>
              </a:rPr>
              <a:t>put </a:t>
            </a:r>
            <a:r>
              <a:rPr lang="en-US" altLang="zh-CN" sz="2800" i="1" dirty="0">
                <a:latin typeface="Calibri" pitchFamily="34" charset="0"/>
                <a:cs typeface="Calibri" pitchFamily="34" charset="0"/>
              </a:rPr>
              <a:t>r</a:t>
            </a:r>
            <a:r>
              <a:rPr lang="en-US" altLang="zh-CN" sz="2800" dirty="0">
                <a:latin typeface="Calibri" pitchFamily="34" charset="0"/>
                <a:cs typeface="Calibri" pitchFamily="34" charset="0"/>
              </a:rPr>
              <a:t> into a critical section</a:t>
            </a:r>
          </a:p>
        </p:txBody>
      </p:sp>
      <p:sp>
        <p:nvSpPr>
          <p:cNvPr id="6" name="Content Placeholder 2"/>
          <p:cNvSpPr txBox="1">
            <a:spLocks/>
          </p:cNvSpPr>
          <p:nvPr/>
        </p:nvSpPr>
        <p:spPr>
          <a:xfrm>
            <a:off x="557213" y="1591056"/>
            <a:ext cx="8029574" cy="1682496"/>
          </a:xfrm>
          <a:prstGeom prst="rect">
            <a:avLst/>
          </a:prstGeom>
        </p:spPr>
        <p:txBody>
          <a:bodyPr/>
          <a:lstStyle>
            <a:lvl1pPr marL="342900" indent="-342900" algn="l" defTabSz="457200" rtl="0" fontAlgn="base">
              <a:spcBef>
                <a:spcPct val="20000"/>
              </a:spcBef>
              <a:spcAft>
                <a:spcPct val="0"/>
              </a:spcAft>
              <a:buClr>
                <a:srgbClr val="800000"/>
              </a:buClr>
              <a:buFont typeface="Wingdings" charset="2"/>
              <a:buChar char="§"/>
              <a:defRPr sz="2500" kern="1200">
                <a:solidFill>
                  <a:schemeClr val="tx1">
                    <a:lumMod val="75000"/>
                    <a:lumOff val="25000"/>
                  </a:schemeClr>
                </a:solidFill>
                <a:latin typeface="+mn-lt"/>
                <a:ea typeface="ＭＳ Ｐゴシック" pitchFamily="-80" charset="-128"/>
                <a:cs typeface="ＭＳ Ｐゴシック" pitchFamily="-80" charset="-128"/>
              </a:defRPr>
            </a:lvl1pPr>
            <a:lvl2pPr marL="640080" indent="-285750" algn="l" defTabSz="457200" rtl="0" fontAlgn="base">
              <a:spcBef>
                <a:spcPct val="20000"/>
              </a:spcBef>
              <a:spcAft>
                <a:spcPct val="0"/>
              </a:spcAft>
              <a:buClr>
                <a:srgbClr val="800000"/>
              </a:buClr>
              <a:buFont typeface="Wingdings" charset="2"/>
              <a:buChar char="§"/>
              <a:defRPr sz="2300" kern="1200">
                <a:solidFill>
                  <a:schemeClr val="tx1">
                    <a:lumMod val="75000"/>
                    <a:lumOff val="25000"/>
                  </a:schemeClr>
                </a:solidFill>
                <a:latin typeface="+mn-lt"/>
                <a:ea typeface="ＭＳ Ｐゴシック" pitchFamily="-80" charset="-128"/>
                <a:cs typeface="+mn-cs"/>
              </a:defRPr>
            </a:lvl2pPr>
            <a:lvl3pPr marL="868680" indent="-228600" algn="l" defTabSz="457200" rtl="0" fontAlgn="base">
              <a:spcBef>
                <a:spcPct val="20000"/>
              </a:spcBef>
              <a:spcAft>
                <a:spcPct val="0"/>
              </a:spcAft>
              <a:buClr>
                <a:srgbClr val="800000"/>
              </a:buClr>
              <a:buFont typeface="Arial" pitchFamily="-80" charset="0"/>
              <a:buChar char="•"/>
              <a:defRPr sz="2100" kern="1200">
                <a:solidFill>
                  <a:schemeClr val="tx1">
                    <a:lumMod val="75000"/>
                    <a:lumOff val="25000"/>
                  </a:schemeClr>
                </a:solidFill>
                <a:latin typeface="+mn-lt"/>
                <a:ea typeface="ＭＳ Ｐゴシック" pitchFamily="-80" charset="-128"/>
                <a:cs typeface="+mn-cs"/>
              </a:defRPr>
            </a:lvl3pPr>
            <a:lvl4pPr marL="1097280" indent="-228600" algn="l" defTabSz="457200" rtl="0" fontAlgn="base">
              <a:spcBef>
                <a:spcPct val="20000"/>
              </a:spcBef>
              <a:spcAft>
                <a:spcPct val="0"/>
              </a:spcAft>
              <a:buClr>
                <a:schemeClr val="tx1">
                  <a:lumMod val="65000"/>
                  <a:lumOff val="35000"/>
                </a:schemeClr>
              </a:buClr>
              <a:buSzPct val="110000"/>
              <a:buFont typeface="Arial"/>
              <a:buChar char="•"/>
              <a:defRPr sz="1900" kern="1200">
                <a:solidFill>
                  <a:schemeClr val="tx1">
                    <a:lumMod val="75000"/>
                    <a:lumOff val="25000"/>
                  </a:schemeClr>
                </a:solidFill>
                <a:latin typeface="+mn-lt"/>
                <a:ea typeface="ＭＳ Ｐゴシック" pitchFamily="-80" charset="-128"/>
                <a:cs typeface="+mn-cs"/>
              </a:defRPr>
            </a:lvl4pPr>
            <a:lvl5pPr marL="1234440" indent="-182880" algn="l" defTabSz="457200" rtl="0" fontAlgn="base">
              <a:spcBef>
                <a:spcPct val="20000"/>
              </a:spcBef>
              <a:spcAft>
                <a:spcPct val="0"/>
              </a:spcAft>
              <a:buClr>
                <a:schemeClr val="bg1">
                  <a:lumMod val="50000"/>
                </a:schemeClr>
              </a:buClr>
              <a:buSzPct val="100000"/>
              <a:buFont typeface="Arial"/>
              <a:buChar char="•"/>
              <a:defRPr sz="1800" kern="1200">
                <a:solidFill>
                  <a:schemeClr val="tx1">
                    <a:lumMod val="75000"/>
                    <a:lumOff val="25000"/>
                  </a:schemeClr>
                </a:solidFill>
                <a:latin typeface="+mn-lt"/>
                <a:ea typeface="ＭＳ Ｐゴシック" pitchFamily="-80"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solidFill>
                <a:latin typeface="Calibri" pitchFamily="34" charset="0"/>
                <a:cs typeface="Calibri" pitchFamily="34" charset="0"/>
              </a:rPr>
              <a:t>Lock-acquisition before r, lock-release after r</a:t>
            </a:r>
          </a:p>
          <a:p>
            <a:pPr lvl="1"/>
            <a:r>
              <a:rPr lang="en-US" dirty="0">
                <a:solidFill>
                  <a:schemeClr val="tx1"/>
                </a:solidFill>
                <a:latin typeface="Calibri" pitchFamily="34" charset="0"/>
                <a:cs typeface="Calibri" pitchFamily="34" charset="0"/>
              </a:rPr>
              <a:t>Only if </a:t>
            </a:r>
            <a:r>
              <a:rPr lang="en-US" i="1" dirty="0">
                <a:solidFill>
                  <a:schemeClr val="tx1"/>
                </a:solidFill>
                <a:latin typeface="Calibri" pitchFamily="34" charset="0"/>
                <a:cs typeface="Calibri" pitchFamily="34" charset="0"/>
              </a:rPr>
              <a:t>r</a:t>
            </a:r>
            <a:r>
              <a:rPr lang="en-US" dirty="0">
                <a:solidFill>
                  <a:schemeClr val="tx1"/>
                </a:solidFill>
                <a:latin typeface="Calibri" pitchFamily="34" charset="0"/>
                <a:cs typeface="Calibri" pitchFamily="34" charset="0"/>
              </a:rPr>
              <a:t> cannot be reached from the </a:t>
            </a:r>
            <a:r>
              <a:rPr lang="en-US" i="1" dirty="0">
                <a:solidFill>
                  <a:schemeClr val="tx1"/>
                </a:solidFill>
                <a:latin typeface="Calibri" pitchFamily="34" charset="0"/>
                <a:cs typeface="Calibri" pitchFamily="34" charset="0"/>
              </a:rPr>
              <a:t>p</a:t>
            </a:r>
            <a:r>
              <a:rPr lang="en-US" dirty="0">
                <a:solidFill>
                  <a:schemeClr val="tx1"/>
                </a:solidFill>
                <a:latin typeface="Calibri" pitchFamily="34" charset="0"/>
                <a:cs typeface="Calibri" pitchFamily="34" charset="0"/>
              </a:rPr>
              <a:t>–</a:t>
            </a:r>
            <a:r>
              <a:rPr lang="en-US" i="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 critical section</a:t>
            </a:r>
            <a:endParaRPr lang="en-US" i="1" dirty="0">
              <a:solidFill>
                <a:schemeClr val="tx1"/>
              </a:solidFill>
              <a:latin typeface="Calibri" pitchFamily="34" charset="0"/>
              <a:cs typeface="Calibri" pitchFamily="34" charset="0"/>
            </a:endParaRPr>
          </a:p>
        </p:txBody>
      </p:sp>
      <p:sp>
        <p:nvSpPr>
          <p:cNvPr id="7" name="Oval 6"/>
          <p:cNvSpPr/>
          <p:nvPr/>
        </p:nvSpPr>
        <p:spPr>
          <a:xfrm>
            <a:off x="1635076" y="3636039"/>
            <a:ext cx="1590675" cy="14344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056175" y="4173914"/>
            <a:ext cx="748476" cy="35870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TextBox 8"/>
          <p:cNvSpPr txBox="1"/>
          <p:nvPr/>
        </p:nvSpPr>
        <p:spPr>
          <a:xfrm>
            <a:off x="1698895" y="3060604"/>
            <a:ext cx="1463040" cy="3139321"/>
          </a:xfrm>
          <a:prstGeom prst="rect">
            <a:avLst/>
          </a:prstGeom>
          <a:noFill/>
        </p:spPr>
        <p:txBody>
          <a:bodyPr wrap="square" rtlCol="0">
            <a:spAutoFit/>
          </a:bodyPr>
          <a:lstStyle/>
          <a:p>
            <a:r>
              <a:rPr lang="en-US" dirty="0" err="1"/>
              <a:t>fpc</a:t>
            </a:r>
            <a:r>
              <a:rPr lang="en-US" dirty="0"/>
              <a:t>() {</a:t>
            </a:r>
          </a:p>
          <a:p>
            <a:pPr algn="ctr"/>
            <a:r>
              <a:rPr lang="en-US" b="1" dirty="0"/>
              <a:t>lock</a:t>
            </a:r>
            <a:r>
              <a:rPr lang="en-US" dirty="0"/>
              <a:t>(L1)</a:t>
            </a:r>
          </a:p>
          <a:p>
            <a:pPr algn="ctr"/>
            <a:r>
              <a:rPr lang="en-US" dirty="0"/>
              <a:t>p</a:t>
            </a:r>
          </a:p>
          <a:p>
            <a:pPr algn="ctr"/>
            <a:r>
              <a:rPr lang="en-US" b="1" dirty="0"/>
              <a:t>...</a:t>
            </a:r>
          </a:p>
          <a:p>
            <a:pPr algn="ctr"/>
            <a:r>
              <a:rPr lang="en-US" dirty="0"/>
              <a:t>r</a:t>
            </a:r>
          </a:p>
          <a:p>
            <a:pPr algn="ctr"/>
            <a:r>
              <a:rPr lang="en-US" b="1" dirty="0"/>
              <a:t>…</a:t>
            </a:r>
          </a:p>
          <a:p>
            <a:pPr algn="ctr"/>
            <a:r>
              <a:rPr lang="en-US" dirty="0"/>
              <a:t>c</a:t>
            </a:r>
          </a:p>
          <a:p>
            <a:pPr algn="ctr"/>
            <a:r>
              <a:rPr lang="en-US" b="1" dirty="0"/>
              <a:t>unlock</a:t>
            </a:r>
            <a:r>
              <a:rPr lang="en-US" dirty="0"/>
              <a:t>(L1)</a:t>
            </a:r>
          </a:p>
          <a:p>
            <a:r>
              <a:rPr lang="en-US" dirty="0"/>
              <a:t>}</a:t>
            </a:r>
          </a:p>
          <a:p>
            <a:endParaRPr lang="en-US" dirty="0"/>
          </a:p>
          <a:p>
            <a:pPr algn="ctr"/>
            <a:r>
              <a:rPr lang="en-US" dirty="0"/>
              <a:t>case 1</a:t>
            </a:r>
          </a:p>
        </p:txBody>
      </p:sp>
      <p:sp>
        <p:nvSpPr>
          <p:cNvPr id="11" name="Oval 10"/>
          <p:cNvSpPr/>
          <p:nvPr/>
        </p:nvSpPr>
        <p:spPr>
          <a:xfrm>
            <a:off x="5528411" y="3636039"/>
            <a:ext cx="1590675" cy="14344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686614" y="4173914"/>
            <a:ext cx="1226249" cy="35870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 name="TextBox 12"/>
          <p:cNvSpPr txBox="1"/>
          <p:nvPr/>
        </p:nvSpPr>
        <p:spPr>
          <a:xfrm>
            <a:off x="5592230" y="3060604"/>
            <a:ext cx="1463040" cy="3139321"/>
          </a:xfrm>
          <a:prstGeom prst="rect">
            <a:avLst/>
          </a:prstGeom>
          <a:noFill/>
        </p:spPr>
        <p:txBody>
          <a:bodyPr wrap="square" rtlCol="0">
            <a:spAutoFit/>
          </a:bodyPr>
          <a:lstStyle/>
          <a:p>
            <a:r>
              <a:rPr lang="en-US" dirty="0" err="1"/>
              <a:t>fpc</a:t>
            </a:r>
            <a:r>
              <a:rPr lang="en-US" dirty="0"/>
              <a:t>() {</a:t>
            </a:r>
          </a:p>
          <a:p>
            <a:pPr algn="ctr"/>
            <a:r>
              <a:rPr lang="en-US" b="1" dirty="0"/>
              <a:t>lock</a:t>
            </a:r>
            <a:r>
              <a:rPr lang="en-US" dirty="0"/>
              <a:t>(L1)</a:t>
            </a:r>
          </a:p>
          <a:p>
            <a:pPr algn="ctr"/>
            <a:r>
              <a:rPr lang="en-US" dirty="0"/>
              <a:t>p</a:t>
            </a:r>
          </a:p>
          <a:p>
            <a:pPr algn="ctr"/>
            <a:r>
              <a:rPr lang="en-US" b="1" dirty="0"/>
              <a:t>...</a:t>
            </a:r>
          </a:p>
          <a:p>
            <a:pPr algn="ctr"/>
            <a:r>
              <a:rPr lang="en-US" dirty="0"/>
              <a:t>foo() {</a:t>
            </a:r>
            <a:r>
              <a:rPr lang="en-US" dirty="0">
                <a:latin typeface="Calibri" pitchFamily="34" charset="0"/>
                <a:cs typeface="Calibri" pitchFamily="34" charset="0"/>
                <a:sym typeface="Symbol"/>
              </a:rPr>
              <a:t>…r</a:t>
            </a:r>
            <a:r>
              <a:rPr lang="en-US" dirty="0"/>
              <a:t>}</a:t>
            </a:r>
          </a:p>
          <a:p>
            <a:pPr algn="ctr"/>
            <a:r>
              <a:rPr lang="en-US" b="1" dirty="0"/>
              <a:t>…</a:t>
            </a:r>
          </a:p>
          <a:p>
            <a:pPr algn="ctr"/>
            <a:r>
              <a:rPr lang="en-US" dirty="0"/>
              <a:t>c</a:t>
            </a:r>
          </a:p>
          <a:p>
            <a:pPr algn="ctr"/>
            <a:r>
              <a:rPr lang="en-US" b="1" dirty="0"/>
              <a:t>unlock</a:t>
            </a:r>
            <a:r>
              <a:rPr lang="en-US" dirty="0"/>
              <a:t>(L1)</a:t>
            </a:r>
          </a:p>
          <a:p>
            <a:r>
              <a:rPr lang="en-US" dirty="0"/>
              <a:t>}</a:t>
            </a:r>
          </a:p>
          <a:p>
            <a:endParaRPr lang="en-US" dirty="0"/>
          </a:p>
          <a:p>
            <a:pPr algn="ctr"/>
            <a:r>
              <a:rPr lang="en-US" dirty="0"/>
              <a:t>case 2</a:t>
            </a:r>
          </a:p>
        </p:txBody>
      </p:sp>
      <p:sp>
        <p:nvSpPr>
          <p:cNvPr id="14" name="TextBox 13"/>
          <p:cNvSpPr txBox="1"/>
          <p:nvPr/>
        </p:nvSpPr>
        <p:spPr>
          <a:xfrm>
            <a:off x="4606782" y="5544327"/>
            <a:ext cx="4074079" cy="369332"/>
          </a:xfrm>
          <a:prstGeom prst="rect">
            <a:avLst/>
          </a:prstGeom>
          <a:noFill/>
        </p:spPr>
        <p:txBody>
          <a:bodyPr wrap="square" rtlCol="0">
            <a:spAutoFit/>
          </a:bodyPr>
          <a:lstStyle/>
          <a:p>
            <a:r>
              <a:rPr lang="en-US" dirty="0"/>
              <a:t>r’s call stack: …</a:t>
            </a:r>
            <a:r>
              <a:rPr lang="en-US" dirty="0">
                <a:latin typeface="Calibri" pitchFamily="34" charset="0"/>
                <a:cs typeface="Calibri" pitchFamily="34" charset="0"/>
                <a:sym typeface="Symbol"/>
              </a:rPr>
              <a:t> </a:t>
            </a:r>
            <a:r>
              <a:rPr lang="en-US" dirty="0" err="1">
                <a:latin typeface="Calibri" pitchFamily="34" charset="0"/>
                <a:cs typeface="Calibri" pitchFamily="34" charset="0"/>
                <a:sym typeface="Symbol"/>
              </a:rPr>
              <a:t>fpc</a:t>
            </a:r>
            <a:r>
              <a:rPr lang="en-US" dirty="0">
                <a:latin typeface="Calibri" pitchFamily="34" charset="0"/>
                <a:cs typeface="Calibri" pitchFamily="34" charset="0"/>
                <a:sym typeface="Symbol"/>
              </a:rPr>
              <a:t> foo …r</a:t>
            </a:r>
            <a:endParaRPr lang="en-US" dirty="0"/>
          </a:p>
        </p:txBody>
      </p:sp>
      <p:sp>
        <p:nvSpPr>
          <p:cNvPr id="16"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14</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spTree>
    <p:extLst>
      <p:ext uri="{BB962C8B-B14F-4D97-AF65-F5344CB8AC3E}">
        <p14:creationId xmlns:p14="http://schemas.microsoft.com/office/powerpoint/2010/main" val="429041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5" grpId="0" animBg="1"/>
      <p:bldP spid="7" grpId="0" animBg="1"/>
      <p:bldP spid="8" grpId="0" animBg="1"/>
      <p:bldP spid="9" grpId="0"/>
      <p:bldP spid="11" grpId="0" animBg="1"/>
      <p:bldP spid="12" grpId="0" animBg="1"/>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685800"/>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dirty="0">
                <a:latin typeface="Calibri" pitchFamily="34" charset="0"/>
                <a:cs typeface="Calibri" pitchFamily="34" charset="0"/>
              </a:rPr>
              <a:t>(</a:t>
            </a:r>
            <a:r>
              <a:rPr lang="en-US" altLang="zh-CN" i="1" dirty="0">
                <a:latin typeface="Calibri" pitchFamily="34" charset="0"/>
                <a:cs typeface="Calibri" pitchFamily="34" charset="0"/>
              </a:rPr>
              <a:t>p</a:t>
            </a:r>
            <a:r>
              <a:rPr lang="en-US" altLang="zh-CN" dirty="0">
                <a:latin typeface="Calibri" pitchFamily="34" charset="0"/>
                <a:cs typeface="Calibri" pitchFamily="34" charset="0"/>
              </a:rPr>
              <a:t>, </a:t>
            </a:r>
            <a:r>
              <a:rPr lang="en-US" altLang="zh-CN" i="1" dirty="0">
                <a:latin typeface="Calibri" pitchFamily="34" charset="0"/>
                <a:cs typeface="Calibri" pitchFamily="34" charset="0"/>
              </a:rPr>
              <a:t>c</a:t>
            </a:r>
            <a:r>
              <a:rPr lang="en-US" altLang="zh-CN" dirty="0">
                <a:latin typeface="Calibri" pitchFamily="34" charset="0"/>
                <a:cs typeface="Calibri" pitchFamily="34" charset="0"/>
              </a:rPr>
              <a:t>, </a:t>
            </a:r>
            <a:r>
              <a:rPr lang="en-US" altLang="zh-CN" i="1" dirty="0">
                <a:latin typeface="Calibri" pitchFamily="34" charset="0"/>
                <a:cs typeface="Calibri" pitchFamily="34" charset="0"/>
              </a:rPr>
              <a:t>r</a:t>
            </a:r>
            <a:r>
              <a:rPr lang="en-US" altLang="zh-CN" dirty="0">
                <a:latin typeface="Calibri" pitchFamily="34" charset="0"/>
                <a:cs typeface="Calibri" pitchFamily="34" charset="0"/>
              </a:rPr>
              <a:t>) Patching: </a:t>
            </a:r>
            <a:r>
              <a:rPr lang="en-US" altLang="zh-CN" sz="2800" dirty="0">
                <a:latin typeface="Calibri" pitchFamily="34" charset="0"/>
                <a:cs typeface="Calibri" pitchFamily="34" charset="0"/>
              </a:rPr>
              <a:t>select or introduce a lock</a:t>
            </a:r>
          </a:p>
        </p:txBody>
      </p:sp>
      <p:sp>
        <p:nvSpPr>
          <p:cNvPr id="6" name="Content Placeholder 2"/>
          <p:cNvSpPr txBox="1">
            <a:spLocks/>
          </p:cNvSpPr>
          <p:nvPr/>
        </p:nvSpPr>
        <p:spPr>
          <a:xfrm>
            <a:off x="557213" y="1591056"/>
            <a:ext cx="8029574" cy="4457319"/>
          </a:xfrm>
          <a:prstGeom prst="rect">
            <a:avLst/>
          </a:prstGeom>
        </p:spPr>
        <p:txBody>
          <a:bodyPr/>
          <a:lstStyle>
            <a:lvl1pPr marL="342900" indent="-342900" algn="l" defTabSz="457200" rtl="0" fontAlgn="base">
              <a:spcBef>
                <a:spcPct val="20000"/>
              </a:spcBef>
              <a:spcAft>
                <a:spcPct val="0"/>
              </a:spcAft>
              <a:buClr>
                <a:srgbClr val="800000"/>
              </a:buClr>
              <a:buFont typeface="Wingdings" charset="2"/>
              <a:buChar char="§"/>
              <a:defRPr sz="2500" kern="1200">
                <a:solidFill>
                  <a:schemeClr val="tx1">
                    <a:lumMod val="75000"/>
                    <a:lumOff val="25000"/>
                  </a:schemeClr>
                </a:solidFill>
                <a:latin typeface="+mn-lt"/>
                <a:ea typeface="ＭＳ Ｐゴシック" pitchFamily="-80" charset="-128"/>
                <a:cs typeface="ＭＳ Ｐゴシック" pitchFamily="-80" charset="-128"/>
              </a:defRPr>
            </a:lvl1pPr>
            <a:lvl2pPr marL="640080" indent="-285750" algn="l" defTabSz="457200" rtl="0" fontAlgn="base">
              <a:spcBef>
                <a:spcPct val="20000"/>
              </a:spcBef>
              <a:spcAft>
                <a:spcPct val="0"/>
              </a:spcAft>
              <a:buClr>
                <a:srgbClr val="800000"/>
              </a:buClr>
              <a:buFont typeface="Wingdings" charset="2"/>
              <a:buChar char="§"/>
              <a:defRPr sz="2300" kern="1200">
                <a:solidFill>
                  <a:schemeClr val="tx1">
                    <a:lumMod val="75000"/>
                    <a:lumOff val="25000"/>
                  </a:schemeClr>
                </a:solidFill>
                <a:latin typeface="+mn-lt"/>
                <a:ea typeface="ＭＳ Ｐゴシック" pitchFamily="-80" charset="-128"/>
                <a:cs typeface="+mn-cs"/>
              </a:defRPr>
            </a:lvl2pPr>
            <a:lvl3pPr marL="868680" indent="-228600" algn="l" defTabSz="457200" rtl="0" fontAlgn="base">
              <a:spcBef>
                <a:spcPct val="20000"/>
              </a:spcBef>
              <a:spcAft>
                <a:spcPct val="0"/>
              </a:spcAft>
              <a:buClr>
                <a:srgbClr val="800000"/>
              </a:buClr>
              <a:buFont typeface="Arial" pitchFamily="-80" charset="0"/>
              <a:buChar char="•"/>
              <a:defRPr sz="2100" kern="1200">
                <a:solidFill>
                  <a:schemeClr val="tx1">
                    <a:lumMod val="75000"/>
                    <a:lumOff val="25000"/>
                  </a:schemeClr>
                </a:solidFill>
                <a:latin typeface="+mn-lt"/>
                <a:ea typeface="ＭＳ Ｐゴシック" pitchFamily="-80" charset="-128"/>
                <a:cs typeface="+mn-cs"/>
              </a:defRPr>
            </a:lvl3pPr>
            <a:lvl4pPr marL="1097280" indent="-228600" algn="l" defTabSz="457200" rtl="0" fontAlgn="base">
              <a:spcBef>
                <a:spcPct val="20000"/>
              </a:spcBef>
              <a:spcAft>
                <a:spcPct val="0"/>
              </a:spcAft>
              <a:buClr>
                <a:schemeClr val="tx1">
                  <a:lumMod val="65000"/>
                  <a:lumOff val="35000"/>
                </a:schemeClr>
              </a:buClr>
              <a:buSzPct val="110000"/>
              <a:buFont typeface="Arial"/>
              <a:buChar char="•"/>
              <a:defRPr sz="1900" kern="1200">
                <a:solidFill>
                  <a:schemeClr val="tx1">
                    <a:lumMod val="75000"/>
                    <a:lumOff val="25000"/>
                  </a:schemeClr>
                </a:solidFill>
                <a:latin typeface="+mn-lt"/>
                <a:ea typeface="ＭＳ Ｐゴシック" pitchFamily="-80" charset="-128"/>
                <a:cs typeface="+mn-cs"/>
              </a:defRPr>
            </a:lvl4pPr>
            <a:lvl5pPr marL="1234440" indent="-182880" algn="l" defTabSz="457200" rtl="0" fontAlgn="base">
              <a:spcBef>
                <a:spcPct val="20000"/>
              </a:spcBef>
              <a:spcAft>
                <a:spcPct val="0"/>
              </a:spcAft>
              <a:buClr>
                <a:schemeClr val="bg1">
                  <a:lumMod val="50000"/>
                </a:schemeClr>
              </a:buClr>
              <a:buSzPct val="100000"/>
              <a:buFont typeface="Arial"/>
              <a:buChar char="•"/>
              <a:defRPr sz="1800" kern="1200">
                <a:solidFill>
                  <a:schemeClr val="tx1">
                    <a:lumMod val="75000"/>
                    <a:lumOff val="25000"/>
                  </a:schemeClr>
                </a:solidFill>
                <a:latin typeface="+mn-lt"/>
                <a:ea typeface="ＭＳ Ｐゴシック" pitchFamily="-80"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solidFill>
                <a:latin typeface="Calibri" pitchFamily="34" charset="0"/>
                <a:cs typeface="Calibri" pitchFamily="34" charset="0"/>
              </a:rPr>
              <a:t>Use the same lock for the critical sections</a:t>
            </a:r>
          </a:p>
          <a:p>
            <a:r>
              <a:rPr lang="en-US" dirty="0">
                <a:solidFill>
                  <a:schemeClr val="tx1"/>
                </a:solidFill>
                <a:latin typeface="Calibri" pitchFamily="34" charset="0"/>
                <a:cs typeface="Calibri" pitchFamily="34" charset="0"/>
              </a:rPr>
              <a:t>Lock type:</a:t>
            </a:r>
          </a:p>
          <a:p>
            <a:pPr lvl="1"/>
            <a:r>
              <a:rPr lang="en-US" dirty="0">
                <a:solidFill>
                  <a:schemeClr val="tx1"/>
                </a:solidFill>
                <a:latin typeface="Calibri" pitchFamily="34" charset="0"/>
                <a:cs typeface="Calibri" pitchFamily="34" charset="0"/>
              </a:rPr>
              <a:t>Lock with timeout         : in case of potential new deadlock</a:t>
            </a:r>
          </a:p>
          <a:p>
            <a:pPr lvl="1"/>
            <a:r>
              <a:rPr lang="en-US" dirty="0">
                <a:solidFill>
                  <a:schemeClr val="tx1"/>
                </a:solidFill>
                <a:latin typeface="Calibri" pitchFamily="34" charset="0"/>
                <a:cs typeface="Calibri" pitchFamily="34" charset="0"/>
              </a:rPr>
              <a:t>Reentrant lock         : in case of recursion </a:t>
            </a:r>
          </a:p>
          <a:p>
            <a:pPr lvl="1"/>
            <a:r>
              <a:rPr lang="en-US" dirty="0">
                <a:solidFill>
                  <a:schemeClr val="tx1"/>
                </a:solidFill>
                <a:latin typeface="Calibri" pitchFamily="34" charset="0"/>
                <a:cs typeface="Calibri" pitchFamily="34" charset="0"/>
              </a:rPr>
              <a:t>Otherwise: normal lock</a:t>
            </a:r>
          </a:p>
          <a:p>
            <a:r>
              <a:rPr lang="en-US" dirty="0">
                <a:solidFill>
                  <a:schemeClr val="tx1"/>
                </a:solidFill>
                <a:latin typeface="Calibri" pitchFamily="34" charset="0"/>
                <a:cs typeface="Calibri" pitchFamily="34" charset="0"/>
              </a:rPr>
              <a:t>Lock instance:</a:t>
            </a:r>
          </a:p>
          <a:p>
            <a:pPr lvl="1"/>
            <a:r>
              <a:rPr lang="en-US" dirty="0">
                <a:solidFill>
                  <a:schemeClr val="tx1"/>
                </a:solidFill>
                <a:latin typeface="Calibri" pitchFamily="34" charset="0"/>
                <a:cs typeface="Calibri" pitchFamily="34" charset="0"/>
              </a:rPr>
              <a:t>Global lock instances are easy to reuse</a:t>
            </a:r>
          </a:p>
        </p:txBody>
      </p:sp>
      <p:sp>
        <p:nvSpPr>
          <p:cNvPr id="7"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15</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pic>
        <p:nvPicPr>
          <p:cNvPr id="1026" name="Picture 2" descr="C:\Users\aliang\Desktop\12930K392250-322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277" y="2421667"/>
            <a:ext cx="592851" cy="5928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liang\Desktop\Knit Cou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123" y="2818945"/>
            <a:ext cx="594360" cy="59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59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123" y="4982308"/>
            <a:ext cx="5495173" cy="1370809"/>
          </a:xfrm>
          <a:prstGeom prst="rect">
            <a:avLst/>
          </a:prstGeom>
          <a:effectLst>
            <a:glow rad="2286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1" name="TextBox 80"/>
          <p:cNvSpPr txBox="1"/>
          <p:nvPr/>
        </p:nvSpPr>
        <p:spPr>
          <a:xfrm>
            <a:off x="1250530" y="4011354"/>
            <a:ext cx="323850" cy="304753"/>
          </a:xfrm>
          <a:prstGeom prst="rect">
            <a:avLst/>
          </a:prstGeom>
          <a:effectLst/>
        </p:spPr>
        <p:style>
          <a:lnRef idx="1">
            <a:schemeClr val="accent6"/>
          </a:lnRef>
          <a:fillRef idx="2">
            <a:schemeClr val="accent6"/>
          </a:fillRef>
          <a:effectRef idx="1">
            <a:schemeClr val="accent6"/>
          </a:effectRef>
          <a:fontRef idx="minor">
            <a:schemeClr val="dk1"/>
          </a:fontRef>
        </p:style>
        <p:txBody>
          <a:bodyPr wrap="none" rtlCol="0" anchor="ctr" anchorCtr="1">
            <a:noAutofit/>
          </a:bodyPr>
          <a:lstStyle/>
          <a:p>
            <a:endParaRPr lang="en-US" baseline="-25000" dirty="0"/>
          </a:p>
        </p:txBody>
      </p:sp>
      <p:sp>
        <p:nvSpPr>
          <p:cNvPr id="80" name="TextBox 79"/>
          <p:cNvSpPr txBox="1"/>
          <p:nvPr/>
        </p:nvSpPr>
        <p:spPr>
          <a:xfrm>
            <a:off x="502944" y="4353021"/>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79" name="TextBox 78"/>
          <p:cNvSpPr txBox="1"/>
          <p:nvPr/>
        </p:nvSpPr>
        <p:spPr>
          <a:xfrm>
            <a:off x="826794" y="4011355"/>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sp>
        <p:nvSpPr>
          <p:cNvPr id="78" name="TextBox 77"/>
          <p:cNvSpPr txBox="1"/>
          <p:nvPr/>
        </p:nvSpPr>
        <p:spPr>
          <a:xfrm>
            <a:off x="866343" y="4353021"/>
            <a:ext cx="708037" cy="304753"/>
          </a:xfrm>
          <a:prstGeom prst="rect">
            <a:avLst/>
          </a:prstGeom>
          <a:effectLst/>
        </p:spPr>
        <p:style>
          <a:lnRef idx="1">
            <a:schemeClr val="accent6"/>
          </a:lnRef>
          <a:fillRef idx="2">
            <a:schemeClr val="accent6"/>
          </a:fillRef>
          <a:effectRef idx="1">
            <a:schemeClr val="accent6"/>
          </a:effectRef>
          <a:fontRef idx="minor">
            <a:schemeClr val="dk1"/>
          </a:fontRef>
        </p:style>
        <p:txBody>
          <a:bodyPr wrap="none" rtlCol="0" anchor="ctr" anchorCtr="1">
            <a:noAutofit/>
          </a:bodyPr>
          <a:lstStyle/>
          <a:p>
            <a:endParaRPr lang="en-US" baseline="-25000" dirty="0"/>
          </a:p>
        </p:txBody>
      </p:sp>
      <p:sp>
        <p:nvSpPr>
          <p:cNvPr id="76" name="TextBox 75"/>
          <p:cNvSpPr txBox="1"/>
          <p:nvPr/>
        </p:nvSpPr>
        <p:spPr>
          <a:xfrm>
            <a:off x="1250530" y="2693585"/>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cxnSp>
        <p:nvCxnSpPr>
          <p:cNvPr id="31" name="Straight Arrow Connector 30"/>
          <p:cNvCxnSpPr>
            <a:stCxn id="40" idx="2"/>
            <a:endCxn id="37" idx="0"/>
          </p:cNvCxnSpPr>
          <p:nvPr/>
        </p:nvCxnSpPr>
        <p:spPr>
          <a:xfrm>
            <a:off x="6340671" y="2985466"/>
            <a:ext cx="758902" cy="514471"/>
          </a:xfrm>
          <a:prstGeom prst="straightConnector1">
            <a:avLst/>
          </a:prstGeom>
          <a:ln w="38100">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32" name="Straight Arrow Connector 31"/>
          <p:cNvCxnSpPr>
            <a:stCxn id="37" idx="2"/>
            <a:endCxn id="38" idx="0"/>
          </p:cNvCxnSpPr>
          <p:nvPr/>
        </p:nvCxnSpPr>
        <p:spPr>
          <a:xfrm>
            <a:off x="7099573" y="3804690"/>
            <a:ext cx="0" cy="1167656"/>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33" name="Straight Arrow Connector 32"/>
          <p:cNvCxnSpPr>
            <a:endCxn id="40" idx="0"/>
          </p:cNvCxnSpPr>
          <p:nvPr/>
        </p:nvCxnSpPr>
        <p:spPr>
          <a:xfrm flipH="1">
            <a:off x="6340671" y="2037747"/>
            <a:ext cx="9526" cy="642966"/>
          </a:xfrm>
          <a:prstGeom prst="straightConnector1">
            <a:avLst/>
          </a:prstGeom>
          <a:ln>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36" name="Straight Arrow Connector 35"/>
          <p:cNvCxnSpPr>
            <a:stCxn id="40" idx="2"/>
            <a:endCxn id="41" idx="0"/>
          </p:cNvCxnSpPr>
          <p:nvPr/>
        </p:nvCxnSpPr>
        <p:spPr>
          <a:xfrm>
            <a:off x="6340671" y="2985466"/>
            <a:ext cx="1" cy="2956131"/>
          </a:xfrm>
          <a:prstGeom prst="straightConnector1">
            <a:avLst/>
          </a:prstGeom>
          <a:ln w="38100">
            <a:tailEnd type="triangle" w="lg" len="lg"/>
          </a:ln>
          <a:effectLst/>
        </p:spPr>
        <p:style>
          <a:lnRef idx="3">
            <a:schemeClr val="accent5"/>
          </a:lnRef>
          <a:fillRef idx="0">
            <a:schemeClr val="accent5"/>
          </a:fillRef>
          <a:effectRef idx="2">
            <a:schemeClr val="accent5"/>
          </a:effectRef>
          <a:fontRef idx="minor">
            <a:schemeClr val="tx1"/>
          </a:fontRef>
        </p:style>
      </p:cxnSp>
      <p:sp>
        <p:nvSpPr>
          <p:cNvPr id="37" name="TextBox 36"/>
          <p:cNvSpPr txBox="1"/>
          <p:nvPr/>
        </p:nvSpPr>
        <p:spPr>
          <a:xfrm>
            <a:off x="6937648" y="3499937"/>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c1</a:t>
            </a:r>
            <a:endParaRPr lang="en-US" baseline="-25000" dirty="0"/>
          </a:p>
        </p:txBody>
      </p:sp>
      <p:sp>
        <p:nvSpPr>
          <p:cNvPr id="38" name="TextBox 37"/>
          <p:cNvSpPr txBox="1"/>
          <p:nvPr/>
        </p:nvSpPr>
        <p:spPr>
          <a:xfrm>
            <a:off x="6937648" y="4972346"/>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r1</a:t>
            </a:r>
            <a:endParaRPr lang="en-US" dirty="0"/>
          </a:p>
        </p:txBody>
      </p:sp>
      <p:sp>
        <p:nvSpPr>
          <p:cNvPr id="40" name="TextBox 39"/>
          <p:cNvSpPr txBox="1"/>
          <p:nvPr/>
        </p:nvSpPr>
        <p:spPr>
          <a:xfrm>
            <a:off x="6178746" y="2680713"/>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r>
              <a:rPr lang="en-US" b="1" i="1" dirty="0"/>
              <a:t>p1</a:t>
            </a:r>
            <a:endParaRPr lang="en-US" baseline="-25000" dirty="0"/>
          </a:p>
        </p:txBody>
      </p:sp>
      <p:sp>
        <p:nvSpPr>
          <p:cNvPr id="41" name="TextBox 40"/>
          <p:cNvSpPr txBox="1"/>
          <p:nvPr/>
        </p:nvSpPr>
        <p:spPr>
          <a:xfrm>
            <a:off x="6178747" y="5941597"/>
            <a:ext cx="323850" cy="304753"/>
          </a:xfrm>
          <a:prstGeom prst="rect">
            <a:avLst/>
          </a:prstGeom>
          <a:effectLst/>
        </p:spPr>
        <p:style>
          <a:lnRef idx="1">
            <a:schemeClr val="accent5"/>
          </a:lnRef>
          <a:fillRef idx="2">
            <a:schemeClr val="accent5"/>
          </a:fillRef>
          <a:effectRef idx="1">
            <a:schemeClr val="accent5"/>
          </a:effectRef>
          <a:fontRef idx="minor">
            <a:schemeClr val="dk1"/>
          </a:fontRef>
        </p:style>
        <p:txBody>
          <a:bodyPr wrap="none" rtlCol="0" anchor="ctr" anchorCtr="1">
            <a:noAutofit/>
          </a:bodyPr>
          <a:lstStyle/>
          <a:p>
            <a:endParaRPr lang="en-US" baseline="-25000" dirty="0"/>
          </a:p>
        </p:txBody>
      </p:sp>
      <p:cxnSp>
        <p:nvCxnSpPr>
          <p:cNvPr id="45" name="Straight Arrow Connector 44"/>
          <p:cNvCxnSpPr>
            <a:stCxn id="38" idx="2"/>
            <a:endCxn id="41" idx="0"/>
          </p:cNvCxnSpPr>
          <p:nvPr/>
        </p:nvCxnSpPr>
        <p:spPr>
          <a:xfrm flipH="1">
            <a:off x="6340672" y="5277099"/>
            <a:ext cx="758901" cy="664498"/>
          </a:xfrm>
          <a:prstGeom prst="straightConnector1">
            <a:avLst/>
          </a:prstGeom>
          <a:ln w="38100">
            <a:tailEnd type="triangle" w="lg" len="lg"/>
          </a:ln>
          <a:effectLst/>
        </p:spPr>
        <p:style>
          <a:lnRef idx="3">
            <a:schemeClr val="accent5"/>
          </a:lnRef>
          <a:fillRef idx="0">
            <a:schemeClr val="accent5"/>
          </a:fillRef>
          <a:effectRef idx="2">
            <a:schemeClr val="accent5"/>
          </a:effectRef>
          <a:fontRef idx="minor">
            <a:schemeClr val="tx1"/>
          </a:fontRef>
        </p:style>
      </p:cxnSp>
      <p:cxnSp>
        <p:nvCxnSpPr>
          <p:cNvPr id="54" name="Straight Arrow Connector 53"/>
          <p:cNvCxnSpPr>
            <a:stCxn id="60" idx="2"/>
            <a:endCxn id="58" idx="0"/>
          </p:cNvCxnSpPr>
          <p:nvPr/>
        </p:nvCxnSpPr>
        <p:spPr>
          <a:xfrm>
            <a:off x="7823107" y="2985465"/>
            <a:ext cx="758902" cy="514471"/>
          </a:xfrm>
          <a:prstGeom prst="straightConnector1">
            <a:avLst/>
          </a:prstGeom>
          <a:ln w="38100">
            <a:tailEnd type="triangle" w="lg" len="lg"/>
          </a:ln>
        </p:spPr>
        <p:style>
          <a:lnRef idx="2">
            <a:schemeClr val="accent6"/>
          </a:lnRef>
          <a:fillRef idx="0">
            <a:schemeClr val="accent6"/>
          </a:fillRef>
          <a:effectRef idx="1">
            <a:schemeClr val="accent6"/>
          </a:effectRef>
          <a:fontRef idx="minor">
            <a:schemeClr val="tx1"/>
          </a:fontRef>
        </p:style>
      </p:cxnSp>
      <p:cxnSp>
        <p:nvCxnSpPr>
          <p:cNvPr id="55" name="Straight Arrow Connector 54"/>
          <p:cNvCxnSpPr>
            <a:stCxn id="58" idx="2"/>
            <a:endCxn id="59" idx="0"/>
          </p:cNvCxnSpPr>
          <p:nvPr/>
        </p:nvCxnSpPr>
        <p:spPr>
          <a:xfrm>
            <a:off x="8582009" y="3804689"/>
            <a:ext cx="0" cy="1167657"/>
          </a:xfrm>
          <a:prstGeom prst="straightConnector1">
            <a:avLst/>
          </a:prstGeom>
          <a:ln w="38100">
            <a:tailEnd type="triangle" w="lg" len="lg"/>
          </a:ln>
        </p:spPr>
        <p:style>
          <a:lnRef idx="2">
            <a:schemeClr val="accent6"/>
          </a:lnRef>
          <a:fillRef idx="0">
            <a:schemeClr val="accent6"/>
          </a:fillRef>
          <a:effectRef idx="1">
            <a:schemeClr val="accent6"/>
          </a:effectRef>
          <a:fontRef idx="minor">
            <a:schemeClr val="tx1"/>
          </a:fontRef>
        </p:style>
      </p:cxnSp>
      <p:cxnSp>
        <p:nvCxnSpPr>
          <p:cNvPr id="56" name="Straight Arrow Connector 55"/>
          <p:cNvCxnSpPr>
            <a:endCxn id="60" idx="0"/>
          </p:cNvCxnSpPr>
          <p:nvPr/>
        </p:nvCxnSpPr>
        <p:spPr>
          <a:xfrm>
            <a:off x="7823107" y="2037747"/>
            <a:ext cx="0" cy="642965"/>
          </a:xfrm>
          <a:prstGeom prst="straightConnector1">
            <a:avLst/>
          </a:prstGeom>
          <a:ln w="38100">
            <a:tailEnd type="triangle" w="lg" len="lg"/>
          </a:ln>
        </p:spPr>
        <p:style>
          <a:lnRef idx="2">
            <a:schemeClr val="accent6"/>
          </a:lnRef>
          <a:fillRef idx="0">
            <a:schemeClr val="accent6"/>
          </a:fillRef>
          <a:effectRef idx="1">
            <a:schemeClr val="accent6"/>
          </a:effectRef>
          <a:fontRef idx="minor">
            <a:schemeClr val="tx1"/>
          </a:fontRef>
        </p:style>
      </p:cxnSp>
      <p:cxnSp>
        <p:nvCxnSpPr>
          <p:cNvPr id="57" name="Straight Arrow Connector 56"/>
          <p:cNvCxnSpPr>
            <a:stCxn id="60" idx="2"/>
            <a:endCxn id="61" idx="0"/>
          </p:cNvCxnSpPr>
          <p:nvPr/>
        </p:nvCxnSpPr>
        <p:spPr>
          <a:xfrm>
            <a:off x="7823107" y="2985465"/>
            <a:ext cx="1" cy="2956132"/>
          </a:xfrm>
          <a:prstGeom prst="straightConnector1">
            <a:avLst/>
          </a:prstGeom>
          <a:ln w="38100">
            <a:tailEnd type="triangle" w="lg" len="lg"/>
          </a:ln>
        </p:spPr>
        <p:style>
          <a:lnRef idx="2">
            <a:schemeClr val="accent6"/>
          </a:lnRef>
          <a:fillRef idx="0">
            <a:schemeClr val="accent6"/>
          </a:fillRef>
          <a:effectRef idx="1">
            <a:schemeClr val="accent6"/>
          </a:effectRef>
          <a:fontRef idx="minor">
            <a:schemeClr val="tx1"/>
          </a:fontRef>
        </p:style>
      </p:cxnSp>
      <p:sp>
        <p:nvSpPr>
          <p:cNvPr id="58" name="TextBox 57"/>
          <p:cNvSpPr txBox="1"/>
          <p:nvPr/>
        </p:nvSpPr>
        <p:spPr>
          <a:xfrm>
            <a:off x="8420084" y="3499936"/>
            <a:ext cx="323850" cy="304753"/>
          </a:xfrm>
          <a:prstGeom prst="rect">
            <a:avLst/>
          </a:prstGeom>
          <a:effectLst/>
        </p:spPr>
        <p:style>
          <a:lnRef idx="1">
            <a:schemeClr val="accent6"/>
          </a:lnRef>
          <a:fillRef idx="2">
            <a:schemeClr val="accent6"/>
          </a:fillRef>
          <a:effectRef idx="1">
            <a:schemeClr val="accent6"/>
          </a:effectRef>
          <a:fontRef idx="minor">
            <a:schemeClr val="dk1"/>
          </a:fontRef>
        </p:style>
        <p:txBody>
          <a:bodyPr wrap="none" rtlCol="0" anchor="ctr" anchorCtr="1">
            <a:noAutofit/>
          </a:bodyPr>
          <a:lstStyle/>
          <a:p>
            <a:r>
              <a:rPr lang="en-US" b="1" i="1" dirty="0"/>
              <a:t>p2</a:t>
            </a:r>
            <a:endParaRPr lang="en-US" baseline="-25000" dirty="0"/>
          </a:p>
        </p:txBody>
      </p:sp>
      <p:sp>
        <p:nvSpPr>
          <p:cNvPr id="59" name="TextBox 58"/>
          <p:cNvSpPr txBox="1"/>
          <p:nvPr/>
        </p:nvSpPr>
        <p:spPr>
          <a:xfrm>
            <a:off x="8420084" y="4972346"/>
            <a:ext cx="323850" cy="304753"/>
          </a:xfrm>
          <a:prstGeom prst="rect">
            <a:avLst/>
          </a:prstGeom>
          <a:effectLst/>
        </p:spPr>
        <p:style>
          <a:lnRef idx="1">
            <a:schemeClr val="accent6"/>
          </a:lnRef>
          <a:fillRef idx="2">
            <a:schemeClr val="accent6"/>
          </a:fillRef>
          <a:effectRef idx="1">
            <a:schemeClr val="accent6"/>
          </a:effectRef>
          <a:fontRef idx="minor">
            <a:schemeClr val="dk1"/>
          </a:fontRef>
        </p:style>
        <p:txBody>
          <a:bodyPr wrap="none" rtlCol="0" anchor="ctr" anchorCtr="1">
            <a:noAutofit/>
          </a:bodyPr>
          <a:lstStyle/>
          <a:p>
            <a:r>
              <a:rPr lang="en-US" b="1" i="1" dirty="0"/>
              <a:t>c2, r2</a:t>
            </a:r>
            <a:endParaRPr lang="en-US" dirty="0"/>
          </a:p>
        </p:txBody>
      </p:sp>
      <p:sp>
        <p:nvSpPr>
          <p:cNvPr id="60" name="TextBox 59"/>
          <p:cNvSpPr txBox="1"/>
          <p:nvPr/>
        </p:nvSpPr>
        <p:spPr>
          <a:xfrm>
            <a:off x="7661182" y="2680712"/>
            <a:ext cx="323850" cy="304753"/>
          </a:xfrm>
          <a:prstGeom prst="rect">
            <a:avLst/>
          </a:prstGeom>
          <a:effectLst/>
        </p:spPr>
        <p:style>
          <a:lnRef idx="1">
            <a:schemeClr val="accent6"/>
          </a:lnRef>
          <a:fillRef idx="2">
            <a:schemeClr val="accent6"/>
          </a:fillRef>
          <a:effectRef idx="1">
            <a:schemeClr val="accent6"/>
          </a:effectRef>
          <a:fontRef idx="minor">
            <a:schemeClr val="dk1"/>
          </a:fontRef>
        </p:style>
        <p:txBody>
          <a:bodyPr wrap="none" rtlCol="0" anchor="ctr" anchorCtr="1">
            <a:noAutofit/>
          </a:bodyPr>
          <a:lstStyle/>
          <a:p>
            <a:endParaRPr lang="en-US" baseline="-25000" dirty="0"/>
          </a:p>
        </p:txBody>
      </p:sp>
      <p:sp>
        <p:nvSpPr>
          <p:cNvPr id="61" name="TextBox 60"/>
          <p:cNvSpPr txBox="1"/>
          <p:nvPr/>
        </p:nvSpPr>
        <p:spPr>
          <a:xfrm>
            <a:off x="7661183" y="5941597"/>
            <a:ext cx="323850" cy="304753"/>
          </a:xfrm>
          <a:prstGeom prst="rect">
            <a:avLst/>
          </a:prstGeom>
          <a:effectLst/>
        </p:spPr>
        <p:style>
          <a:lnRef idx="1">
            <a:schemeClr val="accent6"/>
          </a:lnRef>
          <a:fillRef idx="2">
            <a:schemeClr val="accent6"/>
          </a:fillRef>
          <a:effectRef idx="1">
            <a:schemeClr val="accent6"/>
          </a:effectRef>
          <a:fontRef idx="minor">
            <a:schemeClr val="dk1"/>
          </a:fontRef>
        </p:style>
        <p:txBody>
          <a:bodyPr wrap="none" rtlCol="0" anchor="ctr" anchorCtr="1">
            <a:noAutofit/>
          </a:bodyPr>
          <a:lstStyle/>
          <a:p>
            <a:endParaRPr lang="en-US" baseline="-25000" dirty="0"/>
          </a:p>
        </p:txBody>
      </p:sp>
      <p:cxnSp>
        <p:nvCxnSpPr>
          <p:cNvPr id="62" name="Straight Arrow Connector 61"/>
          <p:cNvCxnSpPr>
            <a:stCxn id="59" idx="2"/>
            <a:endCxn id="61" idx="0"/>
          </p:cNvCxnSpPr>
          <p:nvPr/>
        </p:nvCxnSpPr>
        <p:spPr>
          <a:xfrm flipH="1">
            <a:off x="7823108" y="5277099"/>
            <a:ext cx="758901" cy="664498"/>
          </a:xfrm>
          <a:prstGeom prst="straightConnector1">
            <a:avLst/>
          </a:prstGeom>
          <a:ln w="38100">
            <a:tailEnd type="triangle" w="lg" len="lg"/>
          </a:ln>
        </p:spPr>
        <p:style>
          <a:lnRef idx="2">
            <a:schemeClr val="accent6"/>
          </a:lnRef>
          <a:fillRef idx="0">
            <a:schemeClr val="accent6"/>
          </a:fillRef>
          <a:effectRef idx="1">
            <a:schemeClr val="accent6"/>
          </a:effectRef>
          <a:fontRef idx="minor">
            <a:schemeClr val="tx1"/>
          </a:fontRef>
        </p:style>
      </p:cxnSp>
      <p:sp>
        <p:nvSpPr>
          <p:cNvPr id="3" name="Content Placeholder 2"/>
          <p:cNvSpPr>
            <a:spLocks noGrp="1"/>
          </p:cNvSpPr>
          <p:nvPr>
            <p:ph idx="1"/>
          </p:nvPr>
        </p:nvSpPr>
        <p:spPr>
          <a:xfrm>
            <a:off x="1373950" y="2325681"/>
            <a:ext cx="4477925" cy="3016570"/>
          </a:xfrm>
        </p:spPr>
        <p:txBody>
          <a:bodyPr/>
          <a:lstStyle/>
          <a:p>
            <a:pPr marL="0" indent="0">
              <a:buNone/>
            </a:pPr>
            <a:r>
              <a:rPr lang="en-US" sz="1800" dirty="0">
                <a:solidFill>
                  <a:schemeClr val="tx1"/>
                </a:solidFill>
                <a:latin typeface="Calibri" pitchFamily="34" charset="0"/>
                <a:cs typeface="Calibri" pitchFamily="34" charset="0"/>
              </a:rPr>
              <a:t>void </a:t>
            </a:r>
            <a:r>
              <a:rPr lang="en-US" sz="1800" dirty="0" err="1">
                <a:solidFill>
                  <a:schemeClr val="tx1"/>
                </a:solidFill>
                <a:latin typeface="Calibri" pitchFamily="34" charset="0"/>
                <a:cs typeface="Calibri" pitchFamily="34" charset="0"/>
              </a:rPr>
              <a:t>buf_write</a:t>
            </a:r>
            <a:r>
              <a:rPr lang="en-US" sz="1800" dirty="0">
                <a:solidFill>
                  <a:schemeClr val="tx1"/>
                </a:solidFill>
                <a:latin typeface="Calibri" pitchFamily="34" charset="0"/>
                <a:cs typeface="Calibri" pitchFamily="34" charset="0"/>
              </a:rPr>
              <a:t>() {</a:t>
            </a:r>
          </a:p>
          <a:p>
            <a:pPr marL="0" indent="0">
              <a:buNone/>
            </a:pPr>
            <a:r>
              <a:rPr lang="en-US" sz="1800" dirty="0">
                <a:solidFill>
                  <a:schemeClr val="tx1"/>
                </a:solidFill>
                <a:latin typeface="Calibri" pitchFamily="34" charset="0"/>
                <a:cs typeface="Calibri" pitchFamily="34" charset="0"/>
              </a:rPr>
              <a:t>    </a:t>
            </a:r>
            <a:r>
              <a:rPr lang="en-US" sz="1800" dirty="0" err="1">
                <a:solidFill>
                  <a:schemeClr val="tx1"/>
                </a:solidFill>
                <a:latin typeface="Calibri" pitchFamily="34" charset="0"/>
                <a:cs typeface="Calibri" pitchFamily="34" charset="0"/>
              </a:rPr>
              <a:t>int</a:t>
            </a:r>
            <a:r>
              <a:rPr lang="en-US" sz="1800" dirty="0">
                <a:solidFill>
                  <a:schemeClr val="tx1"/>
                </a:solidFill>
                <a:latin typeface="Calibri" pitchFamily="34" charset="0"/>
                <a:cs typeface="Calibri" pitchFamily="34" charset="0"/>
              </a:rPr>
              <a:t> </a:t>
            </a:r>
            <a:r>
              <a:rPr lang="en-US" sz="1800" dirty="0" err="1">
                <a:solidFill>
                  <a:schemeClr val="tx1"/>
                </a:solidFill>
                <a:latin typeface="Calibri" pitchFamily="34" charset="0"/>
                <a:cs typeface="Calibri" pitchFamily="34" charset="0"/>
              </a:rPr>
              <a:t>tmp</a:t>
            </a:r>
            <a:r>
              <a:rPr lang="en-US" sz="1800" dirty="0">
                <a:solidFill>
                  <a:schemeClr val="tx1"/>
                </a:solidFill>
                <a:latin typeface="Calibri" pitchFamily="34" charset="0"/>
                <a:cs typeface="Calibri" pitchFamily="34" charset="0"/>
              </a:rPr>
              <a:t> = </a:t>
            </a:r>
            <a:r>
              <a:rPr lang="en-US" sz="1800" b="1" dirty="0" err="1">
                <a:solidFill>
                  <a:schemeClr val="tx1"/>
                </a:solidFill>
                <a:latin typeface="Calibri" pitchFamily="34" charset="0"/>
                <a:cs typeface="Calibri" pitchFamily="34" charset="0"/>
              </a:rPr>
              <a:t>buf_len</a:t>
            </a:r>
            <a:r>
              <a:rPr lang="en-US" sz="1800" b="1" dirty="0">
                <a:solidFill>
                  <a:schemeClr val="tx1"/>
                </a:solidFill>
                <a:latin typeface="Calibri" pitchFamily="34" charset="0"/>
                <a:cs typeface="Calibri" pitchFamily="34" charset="0"/>
              </a:rPr>
              <a:t> </a:t>
            </a:r>
            <a:r>
              <a:rPr lang="en-US" sz="1800" dirty="0">
                <a:solidFill>
                  <a:schemeClr val="tx1"/>
                </a:solidFill>
                <a:latin typeface="Calibri" pitchFamily="34" charset="0"/>
                <a:cs typeface="Calibri" pitchFamily="34" charset="0"/>
              </a:rPr>
              <a:t>+ </a:t>
            </a:r>
            <a:r>
              <a:rPr lang="en-US" sz="1800" dirty="0" err="1">
                <a:solidFill>
                  <a:schemeClr val="tx1"/>
                </a:solidFill>
                <a:latin typeface="Calibri" pitchFamily="34" charset="0"/>
                <a:cs typeface="Calibri" pitchFamily="34" charset="0"/>
              </a:rPr>
              <a:t>str_len</a:t>
            </a:r>
            <a:r>
              <a:rPr lang="en-US" sz="1800" dirty="0">
                <a:solidFill>
                  <a:schemeClr val="tx1"/>
                </a:solidFill>
                <a:latin typeface="Calibri" pitchFamily="34" charset="0"/>
                <a:cs typeface="Calibri" pitchFamily="34" charset="0"/>
              </a:rPr>
              <a:t>;</a:t>
            </a:r>
          </a:p>
          <a:p>
            <a:pPr marL="0" indent="0">
              <a:buNone/>
            </a:pPr>
            <a:r>
              <a:rPr lang="en-US" sz="1800" dirty="0">
                <a:solidFill>
                  <a:schemeClr val="tx1"/>
                </a:solidFill>
                <a:latin typeface="Calibri" pitchFamily="34" charset="0"/>
                <a:cs typeface="Calibri" pitchFamily="34" charset="0"/>
              </a:rPr>
              <a:t>    if (</a:t>
            </a:r>
            <a:r>
              <a:rPr lang="en-US" sz="1800" dirty="0" err="1">
                <a:solidFill>
                  <a:schemeClr val="tx1"/>
                </a:solidFill>
                <a:latin typeface="Calibri" pitchFamily="34" charset="0"/>
                <a:cs typeface="Calibri" pitchFamily="34" charset="0"/>
              </a:rPr>
              <a:t>tmp</a:t>
            </a:r>
            <a:r>
              <a:rPr lang="en-US" sz="1800" dirty="0">
                <a:solidFill>
                  <a:schemeClr val="tx1"/>
                </a:solidFill>
                <a:latin typeface="Calibri" pitchFamily="34" charset="0"/>
                <a:cs typeface="Calibri" pitchFamily="34" charset="0"/>
              </a:rPr>
              <a:t> &gt; MAX)</a:t>
            </a:r>
          </a:p>
          <a:p>
            <a:pPr marL="0" indent="0">
              <a:buNone/>
            </a:pPr>
            <a:r>
              <a:rPr lang="en-US" sz="1800" dirty="0">
                <a:solidFill>
                  <a:schemeClr val="tx1"/>
                </a:solidFill>
                <a:latin typeface="Calibri" pitchFamily="34" charset="0"/>
                <a:cs typeface="Calibri" pitchFamily="34" charset="0"/>
              </a:rPr>
              <a:t>        return;</a:t>
            </a:r>
          </a:p>
          <a:p>
            <a:pPr marL="0" indent="0">
              <a:buNone/>
            </a:pPr>
            <a:endParaRPr lang="en-US" sz="1800" dirty="0">
              <a:solidFill>
                <a:schemeClr val="tx1"/>
              </a:solidFill>
              <a:latin typeface="Calibri" pitchFamily="34" charset="0"/>
              <a:cs typeface="Calibri" pitchFamily="34" charset="0"/>
            </a:endParaRPr>
          </a:p>
          <a:p>
            <a:pPr marL="0" indent="0">
              <a:buNone/>
            </a:pPr>
            <a:r>
              <a:rPr lang="en-US" sz="1800" dirty="0">
                <a:solidFill>
                  <a:schemeClr val="tx1"/>
                </a:solidFill>
                <a:latin typeface="Calibri" pitchFamily="34" charset="0"/>
                <a:cs typeface="Calibri" pitchFamily="34" charset="0"/>
              </a:rPr>
              <a:t>    </a:t>
            </a:r>
            <a:r>
              <a:rPr lang="en-US" sz="1800" dirty="0" err="1">
                <a:solidFill>
                  <a:schemeClr val="tx1"/>
                </a:solidFill>
                <a:latin typeface="Calibri" pitchFamily="34" charset="0"/>
                <a:cs typeface="Calibri" pitchFamily="34" charset="0"/>
              </a:rPr>
              <a:t>memcpy</a:t>
            </a:r>
            <a:r>
              <a:rPr lang="en-US" sz="1800" dirty="0">
                <a:solidFill>
                  <a:schemeClr val="tx1"/>
                </a:solidFill>
                <a:latin typeface="Calibri" pitchFamily="34" charset="0"/>
                <a:cs typeface="Calibri" pitchFamily="34" charset="0"/>
              </a:rPr>
              <a:t>(</a:t>
            </a:r>
            <a:r>
              <a:rPr lang="en-US" sz="1800" dirty="0" err="1">
                <a:solidFill>
                  <a:schemeClr val="tx1"/>
                </a:solidFill>
                <a:latin typeface="Calibri" pitchFamily="34" charset="0"/>
                <a:cs typeface="Calibri" pitchFamily="34" charset="0"/>
              </a:rPr>
              <a:t>buf</a:t>
            </a:r>
            <a:r>
              <a:rPr lang="en-US" sz="1800" dirty="0">
                <a:solidFill>
                  <a:schemeClr val="tx1"/>
                </a:solidFill>
                <a:latin typeface="Calibri" pitchFamily="34" charset="0"/>
                <a:cs typeface="Calibri" pitchFamily="34" charset="0"/>
              </a:rPr>
              <a:t>[</a:t>
            </a:r>
            <a:r>
              <a:rPr lang="en-US" sz="1800" b="1" dirty="0" err="1">
                <a:solidFill>
                  <a:schemeClr val="tx1"/>
                </a:solidFill>
                <a:latin typeface="Calibri" pitchFamily="34" charset="0"/>
                <a:cs typeface="Calibri" pitchFamily="34" charset="0"/>
              </a:rPr>
              <a:t>buf_len</a:t>
            </a:r>
            <a:r>
              <a:rPr lang="en-US" sz="1800" dirty="0">
                <a:solidFill>
                  <a:schemeClr val="tx1"/>
                </a:solidFill>
                <a:latin typeface="Calibri" pitchFamily="34" charset="0"/>
                <a:cs typeface="Calibri" pitchFamily="34" charset="0"/>
              </a:rPr>
              <a:t>], </a:t>
            </a:r>
            <a:r>
              <a:rPr lang="en-US" sz="1800" dirty="0" err="1">
                <a:solidFill>
                  <a:schemeClr val="tx1"/>
                </a:solidFill>
                <a:latin typeface="Calibri" pitchFamily="34" charset="0"/>
                <a:cs typeface="Calibri" pitchFamily="34" charset="0"/>
              </a:rPr>
              <a:t>str</a:t>
            </a:r>
            <a:r>
              <a:rPr lang="en-US" sz="1800" dirty="0">
                <a:solidFill>
                  <a:schemeClr val="tx1"/>
                </a:solidFill>
                <a:latin typeface="Calibri" pitchFamily="34" charset="0"/>
                <a:cs typeface="Calibri" pitchFamily="34" charset="0"/>
              </a:rPr>
              <a:t>, </a:t>
            </a:r>
            <a:r>
              <a:rPr lang="en-US" sz="1800" dirty="0" err="1">
                <a:solidFill>
                  <a:schemeClr val="tx1"/>
                </a:solidFill>
                <a:latin typeface="Calibri" pitchFamily="34" charset="0"/>
                <a:cs typeface="Calibri" pitchFamily="34" charset="0"/>
              </a:rPr>
              <a:t>str_len</a:t>
            </a:r>
            <a:r>
              <a:rPr lang="en-US" sz="1800" dirty="0">
                <a:solidFill>
                  <a:schemeClr val="tx1"/>
                </a:solidFill>
                <a:latin typeface="Calibri" pitchFamily="34" charset="0"/>
                <a:cs typeface="Calibri" pitchFamily="34" charset="0"/>
              </a:rPr>
              <a:t>);</a:t>
            </a:r>
          </a:p>
          <a:p>
            <a:pPr marL="0" indent="0">
              <a:buNone/>
            </a:pPr>
            <a:r>
              <a:rPr lang="en-US" sz="1800" b="1" dirty="0">
                <a:solidFill>
                  <a:schemeClr val="tx1"/>
                </a:solidFill>
                <a:latin typeface="Calibri" pitchFamily="34" charset="0"/>
                <a:cs typeface="Calibri" pitchFamily="34" charset="0"/>
              </a:rPr>
              <a:t>    </a:t>
            </a:r>
            <a:r>
              <a:rPr lang="en-US" sz="1800" b="1" dirty="0" err="1">
                <a:solidFill>
                  <a:schemeClr val="tx1"/>
                </a:solidFill>
                <a:latin typeface="Calibri" pitchFamily="34" charset="0"/>
                <a:cs typeface="Calibri" pitchFamily="34" charset="0"/>
              </a:rPr>
              <a:t>buf_len</a:t>
            </a:r>
            <a:r>
              <a:rPr lang="en-US" sz="1800" b="1" dirty="0">
                <a:solidFill>
                  <a:schemeClr val="tx1"/>
                </a:solidFill>
                <a:latin typeface="Calibri" pitchFamily="34" charset="0"/>
                <a:cs typeface="Calibri" pitchFamily="34" charset="0"/>
              </a:rPr>
              <a:t> </a:t>
            </a:r>
            <a:r>
              <a:rPr lang="en-US" sz="1800" dirty="0">
                <a:solidFill>
                  <a:schemeClr val="tx1"/>
                </a:solidFill>
                <a:latin typeface="Calibri" pitchFamily="34" charset="0"/>
                <a:cs typeface="Calibri" pitchFamily="34" charset="0"/>
              </a:rPr>
              <a:t>= </a:t>
            </a:r>
            <a:r>
              <a:rPr lang="en-US" sz="1800" dirty="0" err="1">
                <a:solidFill>
                  <a:schemeClr val="tx1"/>
                </a:solidFill>
                <a:latin typeface="Calibri" pitchFamily="34" charset="0"/>
                <a:cs typeface="Calibri" pitchFamily="34" charset="0"/>
              </a:rPr>
              <a:t>tmp</a:t>
            </a:r>
            <a:r>
              <a:rPr lang="en-US" sz="1800" dirty="0">
                <a:solidFill>
                  <a:schemeClr val="tx1"/>
                </a:solidFill>
                <a:latin typeface="Calibri" pitchFamily="34" charset="0"/>
                <a:cs typeface="Calibri" pitchFamily="34" charset="0"/>
              </a:rPr>
              <a:t>;</a:t>
            </a:r>
          </a:p>
          <a:p>
            <a:pPr marL="0" indent="0">
              <a:buNone/>
            </a:pPr>
            <a:r>
              <a:rPr lang="en-US" sz="1800" dirty="0">
                <a:solidFill>
                  <a:schemeClr val="tx1"/>
                </a:solidFill>
                <a:latin typeface="Calibri" pitchFamily="34" charset="0"/>
                <a:cs typeface="Calibri" pitchFamily="34" charset="0"/>
              </a:rPr>
              <a:t>}</a:t>
            </a:r>
          </a:p>
        </p:txBody>
      </p:sp>
      <p:sp>
        <p:nvSpPr>
          <p:cNvPr id="5" name="Title 1"/>
          <p:cNvSpPr txBox="1">
            <a:spLocks/>
          </p:cNvSpPr>
          <p:nvPr/>
        </p:nvSpPr>
        <p:spPr>
          <a:xfrm>
            <a:off x="0" y="685800"/>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dirty="0">
                <a:latin typeface="Calibri" pitchFamily="34" charset="0"/>
                <a:cs typeface="Calibri" pitchFamily="34" charset="0"/>
              </a:rPr>
              <a:t>Patch Merg</a:t>
            </a:r>
            <a:r>
              <a:rPr lang="en-US" altLang="zh-CN" dirty="0">
                <a:latin typeface="Calibri" pitchFamily="34" charset="0"/>
                <a:cs typeface="Calibri" pitchFamily="34" charset="0"/>
              </a:rPr>
              <a:t>ing</a:t>
            </a:r>
          </a:p>
        </p:txBody>
      </p:sp>
      <p:sp>
        <p:nvSpPr>
          <p:cNvPr id="7"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16</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173" y="3892163"/>
            <a:ext cx="304800" cy="30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271" y="2225207"/>
            <a:ext cx="304800" cy="30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173" y="4441160"/>
            <a:ext cx="304800" cy="30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797" y="3349512"/>
            <a:ext cx="304800" cy="30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2848" y="5456948"/>
            <a:ext cx="304800" cy="30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284" y="5456948"/>
            <a:ext cx="304800" cy="304800"/>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158" y="3097818"/>
            <a:ext cx="304800" cy="304800"/>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5" name="Content Placeholder 2"/>
          <p:cNvSpPr txBox="1">
            <a:spLocks/>
          </p:cNvSpPr>
          <p:nvPr/>
        </p:nvSpPr>
        <p:spPr>
          <a:xfrm>
            <a:off x="234601" y="2014401"/>
            <a:ext cx="1392317" cy="3100251"/>
          </a:xfrm>
          <a:prstGeom prst="rect">
            <a:avLst/>
          </a:prstGeom>
        </p:spPr>
        <p:txBody>
          <a:bodyPr/>
          <a:lstStyle>
            <a:lvl1pPr marL="342900" indent="-342900" algn="l" defTabSz="457200" rtl="0" fontAlgn="base">
              <a:spcBef>
                <a:spcPct val="20000"/>
              </a:spcBef>
              <a:spcAft>
                <a:spcPct val="0"/>
              </a:spcAft>
              <a:buClr>
                <a:srgbClr val="800000"/>
              </a:buClr>
              <a:buFont typeface="Wingdings" charset="2"/>
              <a:buChar char="§"/>
              <a:defRPr sz="2500" kern="1200">
                <a:solidFill>
                  <a:schemeClr val="tx1">
                    <a:lumMod val="75000"/>
                    <a:lumOff val="25000"/>
                  </a:schemeClr>
                </a:solidFill>
                <a:latin typeface="+mn-lt"/>
                <a:ea typeface="ＭＳ Ｐゴシック" pitchFamily="-80" charset="-128"/>
                <a:cs typeface="ＭＳ Ｐゴシック" pitchFamily="-80" charset="-128"/>
              </a:defRPr>
            </a:lvl1pPr>
            <a:lvl2pPr marL="640080" indent="-285750" algn="l" defTabSz="457200" rtl="0" fontAlgn="base">
              <a:spcBef>
                <a:spcPct val="20000"/>
              </a:spcBef>
              <a:spcAft>
                <a:spcPct val="0"/>
              </a:spcAft>
              <a:buClr>
                <a:srgbClr val="800000"/>
              </a:buClr>
              <a:buFont typeface="Wingdings" charset="2"/>
              <a:buChar char="§"/>
              <a:defRPr sz="2300" kern="1200">
                <a:solidFill>
                  <a:schemeClr val="tx1">
                    <a:lumMod val="75000"/>
                    <a:lumOff val="25000"/>
                  </a:schemeClr>
                </a:solidFill>
                <a:latin typeface="+mn-lt"/>
                <a:ea typeface="ＭＳ Ｐゴシック" pitchFamily="-80" charset="-128"/>
                <a:cs typeface="+mn-cs"/>
              </a:defRPr>
            </a:lvl2pPr>
            <a:lvl3pPr marL="868680" indent="-228600" algn="l" defTabSz="457200" rtl="0" fontAlgn="base">
              <a:spcBef>
                <a:spcPct val="20000"/>
              </a:spcBef>
              <a:spcAft>
                <a:spcPct val="0"/>
              </a:spcAft>
              <a:buClr>
                <a:srgbClr val="800000"/>
              </a:buClr>
              <a:buFont typeface="Arial" pitchFamily="-80" charset="0"/>
              <a:buChar char="•"/>
              <a:defRPr sz="2100" kern="1200">
                <a:solidFill>
                  <a:schemeClr val="tx1">
                    <a:lumMod val="75000"/>
                    <a:lumOff val="25000"/>
                  </a:schemeClr>
                </a:solidFill>
                <a:latin typeface="+mn-lt"/>
                <a:ea typeface="ＭＳ Ｐゴシック" pitchFamily="-80" charset="-128"/>
                <a:cs typeface="+mn-cs"/>
              </a:defRPr>
            </a:lvl3pPr>
            <a:lvl4pPr marL="1097280" indent="-228600" algn="l" defTabSz="457200" rtl="0" fontAlgn="base">
              <a:spcBef>
                <a:spcPct val="20000"/>
              </a:spcBef>
              <a:spcAft>
                <a:spcPct val="0"/>
              </a:spcAft>
              <a:buClr>
                <a:schemeClr val="tx1">
                  <a:lumMod val="65000"/>
                  <a:lumOff val="35000"/>
                </a:schemeClr>
              </a:buClr>
              <a:buSzPct val="110000"/>
              <a:buFont typeface="Arial"/>
              <a:buChar char="•"/>
              <a:defRPr sz="1900" kern="1200">
                <a:solidFill>
                  <a:schemeClr val="tx1">
                    <a:lumMod val="75000"/>
                    <a:lumOff val="25000"/>
                  </a:schemeClr>
                </a:solidFill>
                <a:latin typeface="+mn-lt"/>
                <a:ea typeface="ＭＳ Ｐゴシック" pitchFamily="-80" charset="-128"/>
                <a:cs typeface="+mn-cs"/>
              </a:defRPr>
            </a:lvl4pPr>
            <a:lvl5pPr marL="1234440" indent="-182880" algn="l" defTabSz="457200" rtl="0" fontAlgn="base">
              <a:spcBef>
                <a:spcPct val="20000"/>
              </a:spcBef>
              <a:spcAft>
                <a:spcPct val="0"/>
              </a:spcAft>
              <a:buClr>
                <a:schemeClr val="bg1">
                  <a:lumMod val="50000"/>
                </a:schemeClr>
              </a:buClr>
              <a:buSzPct val="100000"/>
              <a:buFont typeface="Arial"/>
              <a:buChar char="•"/>
              <a:defRPr sz="1800" kern="1200">
                <a:solidFill>
                  <a:schemeClr val="tx1">
                    <a:lumMod val="75000"/>
                    <a:lumOff val="25000"/>
                  </a:schemeClr>
                </a:solidFill>
                <a:latin typeface="+mn-lt"/>
                <a:ea typeface="ＭＳ Ｐゴシック" pitchFamily="-80"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endParaRPr lang="en-US" sz="1800" dirty="0">
              <a:solidFill>
                <a:schemeClr val="tx1"/>
              </a:solidFill>
              <a:latin typeface="Calibri" pitchFamily="34" charset="0"/>
              <a:cs typeface="Calibri" pitchFamily="34" charset="0"/>
            </a:endParaRPr>
          </a:p>
          <a:p>
            <a:pPr marL="0" indent="0">
              <a:buFont typeface="Wingdings" charset="2"/>
              <a:buNone/>
            </a:pPr>
            <a:endParaRPr lang="en-US" sz="1800" dirty="0">
              <a:solidFill>
                <a:schemeClr val="tx1"/>
              </a:solidFill>
              <a:latin typeface="Calibri" pitchFamily="34" charset="0"/>
              <a:cs typeface="Calibri" pitchFamily="34" charset="0"/>
            </a:endParaRPr>
          </a:p>
          <a:p>
            <a:pPr marL="0" indent="0" algn="r">
              <a:buNone/>
            </a:pPr>
            <a:r>
              <a:rPr lang="en-US" sz="1800" b="1" i="1" dirty="0"/>
              <a:t>p1</a:t>
            </a:r>
          </a:p>
          <a:p>
            <a:pPr marL="0" indent="0" algn="r">
              <a:buNone/>
            </a:pPr>
            <a:endParaRPr lang="en-US" sz="1800" b="1" i="1" dirty="0">
              <a:solidFill>
                <a:schemeClr val="tx1"/>
              </a:solidFill>
              <a:latin typeface="Calibri" pitchFamily="34" charset="0"/>
              <a:cs typeface="Calibri" pitchFamily="34" charset="0"/>
            </a:endParaRPr>
          </a:p>
          <a:p>
            <a:pPr marL="0" indent="0" algn="r">
              <a:buNone/>
            </a:pPr>
            <a:endParaRPr lang="en-US" sz="1800" b="1" i="1" dirty="0">
              <a:solidFill>
                <a:schemeClr val="tx1"/>
              </a:solidFill>
              <a:latin typeface="Calibri" pitchFamily="34" charset="0"/>
              <a:cs typeface="Calibri" pitchFamily="34" charset="0"/>
            </a:endParaRPr>
          </a:p>
          <a:p>
            <a:pPr marL="0" indent="0" algn="r">
              <a:buNone/>
            </a:pPr>
            <a:endParaRPr lang="en-US" sz="1800" b="1" i="1" dirty="0">
              <a:solidFill>
                <a:schemeClr val="tx1"/>
              </a:solidFill>
              <a:latin typeface="Calibri" pitchFamily="34" charset="0"/>
              <a:cs typeface="Calibri" pitchFamily="34" charset="0"/>
            </a:endParaRPr>
          </a:p>
          <a:p>
            <a:pPr marL="0" indent="0" algn="r">
              <a:buNone/>
            </a:pPr>
            <a:r>
              <a:rPr lang="en-US" sz="1800" b="1" i="1" dirty="0"/>
              <a:t>c1  p2</a:t>
            </a:r>
          </a:p>
          <a:p>
            <a:pPr marL="0" indent="0" algn="r">
              <a:buNone/>
            </a:pPr>
            <a:r>
              <a:rPr lang="en-US" sz="1800" b="1" i="1" dirty="0"/>
              <a:t>r1  c2, r2</a:t>
            </a:r>
            <a:endParaRPr lang="en-US" sz="1800" dirty="0">
              <a:solidFill>
                <a:schemeClr val="tx1"/>
              </a:solidFill>
              <a:latin typeface="Calibri" pitchFamily="34" charset="0"/>
              <a:cs typeface="Calibri" pitchFamily="34" charset="0"/>
            </a:endParaRPr>
          </a:p>
        </p:txBody>
      </p:sp>
      <p:sp>
        <p:nvSpPr>
          <p:cNvPr id="82" name="Content Placeholder 2"/>
          <p:cNvSpPr txBox="1">
            <a:spLocks/>
          </p:cNvSpPr>
          <p:nvPr/>
        </p:nvSpPr>
        <p:spPr>
          <a:xfrm>
            <a:off x="557213" y="4985541"/>
            <a:ext cx="5534083" cy="1682496"/>
          </a:xfrm>
          <a:prstGeom prst="rect">
            <a:avLst/>
          </a:prstGeom>
        </p:spPr>
        <p:txBody>
          <a:bodyPr/>
          <a:lstStyle>
            <a:lvl1pPr marL="342900" indent="-342900" algn="l" defTabSz="457200" rtl="0" fontAlgn="base">
              <a:spcBef>
                <a:spcPct val="20000"/>
              </a:spcBef>
              <a:spcAft>
                <a:spcPct val="0"/>
              </a:spcAft>
              <a:buClr>
                <a:srgbClr val="800000"/>
              </a:buClr>
              <a:buFont typeface="Wingdings" charset="2"/>
              <a:buChar char="§"/>
              <a:defRPr sz="2500" kern="1200">
                <a:solidFill>
                  <a:schemeClr val="tx1">
                    <a:lumMod val="75000"/>
                    <a:lumOff val="25000"/>
                  </a:schemeClr>
                </a:solidFill>
                <a:latin typeface="+mn-lt"/>
                <a:ea typeface="ＭＳ Ｐゴシック" pitchFamily="-80" charset="-128"/>
                <a:cs typeface="ＭＳ Ｐゴシック" pitchFamily="-80" charset="-128"/>
              </a:defRPr>
            </a:lvl1pPr>
            <a:lvl2pPr marL="640080" indent="-285750" algn="l" defTabSz="457200" rtl="0" fontAlgn="base">
              <a:spcBef>
                <a:spcPct val="20000"/>
              </a:spcBef>
              <a:spcAft>
                <a:spcPct val="0"/>
              </a:spcAft>
              <a:buClr>
                <a:srgbClr val="800000"/>
              </a:buClr>
              <a:buFont typeface="Wingdings" charset="2"/>
              <a:buChar char="§"/>
              <a:defRPr sz="2300" kern="1200">
                <a:solidFill>
                  <a:schemeClr val="tx1">
                    <a:lumMod val="75000"/>
                    <a:lumOff val="25000"/>
                  </a:schemeClr>
                </a:solidFill>
                <a:latin typeface="+mn-lt"/>
                <a:ea typeface="ＭＳ Ｐゴシック" pitchFamily="-80" charset="-128"/>
                <a:cs typeface="+mn-cs"/>
              </a:defRPr>
            </a:lvl2pPr>
            <a:lvl3pPr marL="868680" indent="-228600" algn="l" defTabSz="457200" rtl="0" fontAlgn="base">
              <a:spcBef>
                <a:spcPct val="20000"/>
              </a:spcBef>
              <a:spcAft>
                <a:spcPct val="0"/>
              </a:spcAft>
              <a:buClr>
                <a:srgbClr val="800000"/>
              </a:buClr>
              <a:buFont typeface="Arial" pitchFamily="-80" charset="0"/>
              <a:buChar char="•"/>
              <a:defRPr sz="2100" kern="1200">
                <a:solidFill>
                  <a:schemeClr val="tx1">
                    <a:lumMod val="75000"/>
                    <a:lumOff val="25000"/>
                  </a:schemeClr>
                </a:solidFill>
                <a:latin typeface="+mn-lt"/>
                <a:ea typeface="ＭＳ Ｐゴシック" pitchFamily="-80" charset="-128"/>
                <a:cs typeface="+mn-cs"/>
              </a:defRPr>
            </a:lvl3pPr>
            <a:lvl4pPr marL="1097280" indent="-228600" algn="l" defTabSz="457200" rtl="0" fontAlgn="base">
              <a:spcBef>
                <a:spcPct val="20000"/>
              </a:spcBef>
              <a:spcAft>
                <a:spcPct val="0"/>
              </a:spcAft>
              <a:buClr>
                <a:schemeClr val="tx1">
                  <a:lumMod val="65000"/>
                  <a:lumOff val="35000"/>
                </a:schemeClr>
              </a:buClr>
              <a:buSzPct val="110000"/>
              <a:buFont typeface="Arial"/>
              <a:buChar char="•"/>
              <a:defRPr sz="1900" kern="1200">
                <a:solidFill>
                  <a:schemeClr val="tx1">
                    <a:lumMod val="75000"/>
                    <a:lumOff val="25000"/>
                  </a:schemeClr>
                </a:solidFill>
                <a:latin typeface="+mn-lt"/>
                <a:ea typeface="ＭＳ Ｐゴシック" pitchFamily="-80" charset="-128"/>
                <a:cs typeface="+mn-cs"/>
              </a:defRPr>
            </a:lvl4pPr>
            <a:lvl5pPr marL="1234440" indent="-182880" algn="l" defTabSz="457200" rtl="0" fontAlgn="base">
              <a:spcBef>
                <a:spcPct val="20000"/>
              </a:spcBef>
              <a:spcAft>
                <a:spcPct val="0"/>
              </a:spcAft>
              <a:buClr>
                <a:schemeClr val="bg1">
                  <a:lumMod val="50000"/>
                </a:schemeClr>
              </a:buClr>
              <a:buSzPct val="100000"/>
              <a:buFont typeface="Arial"/>
              <a:buChar char="•"/>
              <a:defRPr sz="1800" kern="1200">
                <a:solidFill>
                  <a:schemeClr val="tx1">
                    <a:lumMod val="75000"/>
                    <a:lumOff val="25000"/>
                  </a:schemeClr>
                </a:solidFill>
                <a:latin typeface="+mn-lt"/>
                <a:ea typeface="ＭＳ Ｐゴシック" pitchFamily="-80"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solidFill>
                <a:latin typeface="Calibri" pitchFamily="34" charset="0"/>
                <a:cs typeface="Calibri" pitchFamily="34" charset="0"/>
              </a:rPr>
              <a:t>Too many lock/unlock operations</a:t>
            </a:r>
          </a:p>
          <a:p>
            <a:r>
              <a:rPr lang="en-US" dirty="0">
                <a:solidFill>
                  <a:schemeClr val="tx1"/>
                </a:solidFill>
                <a:latin typeface="Calibri" pitchFamily="34" charset="0"/>
                <a:cs typeface="Calibri" pitchFamily="34" charset="0"/>
              </a:rPr>
              <a:t>Potential new deadlocks</a:t>
            </a:r>
          </a:p>
          <a:p>
            <a:r>
              <a:rPr lang="en-US" dirty="0">
                <a:solidFill>
                  <a:schemeClr val="tx1"/>
                </a:solidFill>
                <a:latin typeface="Calibri" pitchFamily="34" charset="0"/>
                <a:cs typeface="Calibri" pitchFamily="34" charset="0"/>
              </a:rPr>
              <a:t>May hurt performance and readability</a:t>
            </a:r>
          </a:p>
        </p:txBody>
      </p:sp>
      <p:sp>
        <p:nvSpPr>
          <p:cNvPr id="39" name="Content Placeholder 2"/>
          <p:cNvSpPr txBox="1">
            <a:spLocks/>
          </p:cNvSpPr>
          <p:nvPr/>
        </p:nvSpPr>
        <p:spPr>
          <a:xfrm>
            <a:off x="557212" y="1396506"/>
            <a:ext cx="8186721" cy="4562856"/>
          </a:xfrm>
          <a:prstGeom prst="rect">
            <a:avLst/>
          </a:prstGeom>
        </p:spPr>
        <p:txBody>
          <a:bodyPr/>
          <a:lstStyle>
            <a:lvl1pPr marL="342900" indent="-342900" algn="l" defTabSz="457200" rtl="0" fontAlgn="base">
              <a:spcBef>
                <a:spcPct val="20000"/>
              </a:spcBef>
              <a:spcAft>
                <a:spcPct val="0"/>
              </a:spcAft>
              <a:buClr>
                <a:srgbClr val="800000"/>
              </a:buClr>
              <a:buFont typeface="Wingdings" charset="2"/>
              <a:buChar char="§"/>
              <a:defRPr sz="2500" kern="1200">
                <a:solidFill>
                  <a:schemeClr val="tx1">
                    <a:lumMod val="75000"/>
                    <a:lumOff val="25000"/>
                  </a:schemeClr>
                </a:solidFill>
                <a:latin typeface="+mn-lt"/>
                <a:ea typeface="ＭＳ Ｐゴシック" pitchFamily="-80" charset="-128"/>
                <a:cs typeface="ＭＳ Ｐゴシック" pitchFamily="-80" charset="-128"/>
              </a:defRPr>
            </a:lvl1pPr>
            <a:lvl2pPr marL="640080" indent="-285750" algn="l" defTabSz="457200" rtl="0" fontAlgn="base">
              <a:spcBef>
                <a:spcPct val="20000"/>
              </a:spcBef>
              <a:spcAft>
                <a:spcPct val="0"/>
              </a:spcAft>
              <a:buClr>
                <a:srgbClr val="800000"/>
              </a:buClr>
              <a:buFont typeface="Wingdings" charset="2"/>
              <a:buChar char="§"/>
              <a:defRPr sz="2300" kern="1200">
                <a:solidFill>
                  <a:schemeClr val="tx1">
                    <a:lumMod val="75000"/>
                    <a:lumOff val="25000"/>
                  </a:schemeClr>
                </a:solidFill>
                <a:latin typeface="+mn-lt"/>
                <a:ea typeface="ＭＳ Ｐゴシック" pitchFamily="-80" charset="-128"/>
                <a:cs typeface="+mn-cs"/>
              </a:defRPr>
            </a:lvl2pPr>
            <a:lvl3pPr marL="868680" indent="-228600" algn="l" defTabSz="457200" rtl="0" fontAlgn="base">
              <a:spcBef>
                <a:spcPct val="20000"/>
              </a:spcBef>
              <a:spcAft>
                <a:spcPct val="0"/>
              </a:spcAft>
              <a:buClr>
                <a:srgbClr val="800000"/>
              </a:buClr>
              <a:buFont typeface="Arial" pitchFamily="-80" charset="0"/>
              <a:buChar char="•"/>
              <a:defRPr sz="2100" kern="1200">
                <a:solidFill>
                  <a:schemeClr val="tx1">
                    <a:lumMod val="75000"/>
                    <a:lumOff val="25000"/>
                  </a:schemeClr>
                </a:solidFill>
                <a:latin typeface="+mn-lt"/>
                <a:ea typeface="ＭＳ Ｐゴシック" pitchFamily="-80" charset="-128"/>
                <a:cs typeface="+mn-cs"/>
              </a:defRPr>
            </a:lvl3pPr>
            <a:lvl4pPr marL="1097280" indent="-228600" algn="l" defTabSz="457200" rtl="0" fontAlgn="base">
              <a:spcBef>
                <a:spcPct val="20000"/>
              </a:spcBef>
              <a:spcAft>
                <a:spcPct val="0"/>
              </a:spcAft>
              <a:buClr>
                <a:schemeClr val="tx1">
                  <a:lumMod val="65000"/>
                  <a:lumOff val="35000"/>
                </a:schemeClr>
              </a:buClr>
              <a:buSzPct val="110000"/>
              <a:buFont typeface="Arial"/>
              <a:buChar char="•"/>
              <a:defRPr sz="1900" kern="1200">
                <a:solidFill>
                  <a:schemeClr val="tx1">
                    <a:lumMod val="75000"/>
                    <a:lumOff val="25000"/>
                  </a:schemeClr>
                </a:solidFill>
                <a:latin typeface="+mn-lt"/>
                <a:ea typeface="ＭＳ Ｐゴシック" pitchFamily="-80" charset="-128"/>
                <a:cs typeface="+mn-cs"/>
              </a:defRPr>
            </a:lvl4pPr>
            <a:lvl5pPr marL="1234440" indent="-182880" algn="l" defTabSz="457200" rtl="0" fontAlgn="base">
              <a:spcBef>
                <a:spcPct val="20000"/>
              </a:spcBef>
              <a:spcAft>
                <a:spcPct val="0"/>
              </a:spcAft>
              <a:buClr>
                <a:schemeClr val="bg1">
                  <a:lumMod val="50000"/>
                </a:schemeClr>
              </a:buClr>
              <a:buSzPct val="100000"/>
              <a:buFont typeface="Arial"/>
              <a:buChar char="•"/>
              <a:defRPr sz="1800" kern="1200">
                <a:solidFill>
                  <a:schemeClr val="tx1">
                    <a:lumMod val="75000"/>
                    <a:lumOff val="25000"/>
                  </a:schemeClr>
                </a:solidFill>
                <a:latin typeface="+mn-lt"/>
                <a:ea typeface="ＭＳ Ｐゴシック" pitchFamily="-80"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solidFill>
                <a:latin typeface="Calibri" pitchFamily="34" charset="0"/>
                <a:cs typeface="Calibri" pitchFamily="34" charset="0"/>
              </a:rPr>
              <a:t>One programming mistake can lead to multiple bug reports</a:t>
            </a:r>
          </a:p>
          <a:p>
            <a:pPr lvl="1"/>
            <a:r>
              <a:rPr lang="en-US" dirty="0">
                <a:solidFill>
                  <a:schemeClr val="tx1"/>
                </a:solidFill>
                <a:latin typeface="Calibri" pitchFamily="34" charset="0"/>
                <a:cs typeface="Calibri" pitchFamily="34" charset="0"/>
              </a:rPr>
              <a:t>They should be fixed all together</a:t>
            </a:r>
          </a:p>
        </p:txBody>
      </p:sp>
    </p:spTree>
    <p:extLst>
      <p:ext uri="{BB962C8B-B14F-4D97-AF65-F5344CB8AC3E}">
        <p14:creationId xmlns:p14="http://schemas.microsoft.com/office/powerpoint/2010/main" val="157094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2">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1" grpId="0" animBg="1"/>
      <p:bldP spid="80" grpId="0" animBg="1"/>
      <p:bldP spid="79" grpId="0" animBg="1"/>
      <p:bldP spid="78" grpId="0" animBg="1"/>
      <p:bldP spid="76" grpId="0" animBg="1"/>
      <p:bldP spid="37" grpId="0" animBg="1"/>
      <p:bldP spid="38" grpId="0" animBg="1"/>
      <p:bldP spid="40" grpId="0" animBg="1"/>
      <p:bldP spid="41" grpId="0" animBg="1"/>
      <p:bldP spid="58" grpId="0" animBg="1"/>
      <p:bldP spid="59" grpId="0" animBg="1"/>
      <p:bldP spid="60" grpId="0" animBg="1"/>
      <p:bldP spid="61" grpId="0" animBg="1"/>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453062" y="5050108"/>
            <a:ext cx="800100" cy="3811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453062" y="3665114"/>
            <a:ext cx="800100" cy="3811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453062" y="5050108"/>
            <a:ext cx="800100" cy="38115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Oval 1"/>
          <p:cNvSpPr/>
          <p:nvPr/>
        </p:nvSpPr>
        <p:spPr>
          <a:xfrm>
            <a:off x="2514600" y="3695701"/>
            <a:ext cx="1590675" cy="16573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2771775" y="4248148"/>
            <a:ext cx="1076326" cy="60007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678104"/>
            <a:ext cx="8029574" cy="5513946"/>
          </a:xfrm>
        </p:spPr>
        <p:txBody>
          <a:bodyPr/>
          <a:lstStyle/>
          <a:p>
            <a:r>
              <a:rPr lang="en-US" dirty="0">
                <a:solidFill>
                  <a:schemeClr val="tx1"/>
                </a:solidFill>
                <a:latin typeface="Calibri" pitchFamily="34" charset="0"/>
                <a:cs typeface="Calibri" pitchFamily="34" charset="0"/>
              </a:rPr>
              <a:t>Redundant patch, when </a:t>
            </a:r>
            <a:r>
              <a:rPr lang="en-US" i="1" dirty="0">
                <a:solidFill>
                  <a:schemeClr val="tx1"/>
                </a:solidFill>
                <a:latin typeface="Calibri" pitchFamily="34" charset="0"/>
                <a:cs typeface="Calibri" pitchFamily="34" charset="0"/>
              </a:rPr>
              <a:t>p</a:t>
            </a:r>
            <a:r>
              <a:rPr lang="en-US" i="1" baseline="-25000" dirty="0">
                <a:solidFill>
                  <a:schemeClr val="tx1"/>
                </a:solidFill>
                <a:latin typeface="Calibri" pitchFamily="34" charset="0"/>
                <a:cs typeface="Calibri" pitchFamily="34" charset="0"/>
              </a:rPr>
              <a:t>1</a:t>
            </a:r>
            <a:r>
              <a:rPr lang="en-US" dirty="0">
                <a:solidFill>
                  <a:schemeClr val="tx1"/>
                </a:solidFill>
                <a:latin typeface="Calibri" pitchFamily="34" charset="0"/>
                <a:cs typeface="Calibri" pitchFamily="34" charset="0"/>
              </a:rPr>
              <a:t>–</a:t>
            </a:r>
            <a:r>
              <a:rPr lang="en-US" i="1" dirty="0">
                <a:solidFill>
                  <a:schemeClr val="tx1"/>
                </a:solidFill>
                <a:latin typeface="Calibri" pitchFamily="34" charset="0"/>
                <a:cs typeface="Calibri" pitchFamily="34" charset="0"/>
              </a:rPr>
              <a:t>c</a:t>
            </a:r>
            <a:r>
              <a:rPr lang="en-US" i="1" baseline="-25000" dirty="0">
                <a:solidFill>
                  <a:schemeClr val="tx1"/>
                </a:solidFill>
                <a:latin typeface="Calibri" pitchFamily="34" charset="0"/>
                <a:cs typeface="Calibri" pitchFamily="34" charset="0"/>
              </a:rPr>
              <a:t>1</a:t>
            </a:r>
            <a:r>
              <a:rPr lang="en-US" dirty="0">
                <a:solidFill>
                  <a:schemeClr val="tx1"/>
                </a:solidFill>
                <a:latin typeface="Calibri" pitchFamily="34" charset="0"/>
                <a:cs typeface="Calibri" pitchFamily="34" charset="0"/>
              </a:rPr>
              <a:t>, </a:t>
            </a:r>
            <a:r>
              <a:rPr lang="en-US" i="1" dirty="0">
                <a:solidFill>
                  <a:schemeClr val="tx1"/>
                </a:solidFill>
                <a:latin typeface="Calibri" pitchFamily="34" charset="0"/>
                <a:cs typeface="Calibri" pitchFamily="34" charset="0"/>
              </a:rPr>
              <a:t>p</a:t>
            </a:r>
            <a:r>
              <a:rPr lang="en-US" i="1" baseline="-25000" dirty="0">
                <a:solidFill>
                  <a:schemeClr val="tx1"/>
                </a:solidFill>
                <a:latin typeface="Calibri" pitchFamily="34" charset="0"/>
                <a:cs typeface="Calibri" pitchFamily="34" charset="0"/>
              </a:rPr>
              <a:t>2</a:t>
            </a:r>
            <a:r>
              <a:rPr lang="en-US" dirty="0">
                <a:solidFill>
                  <a:schemeClr val="tx1"/>
                </a:solidFill>
                <a:latin typeface="Calibri" pitchFamily="34" charset="0"/>
                <a:cs typeface="Calibri" pitchFamily="34" charset="0"/>
              </a:rPr>
              <a:t>–</a:t>
            </a:r>
            <a:r>
              <a:rPr lang="en-US" i="1" dirty="0">
                <a:solidFill>
                  <a:schemeClr val="tx1"/>
                </a:solidFill>
                <a:latin typeface="Calibri" pitchFamily="34" charset="0"/>
                <a:cs typeface="Calibri" pitchFamily="34" charset="0"/>
              </a:rPr>
              <a:t>c</a:t>
            </a:r>
            <a:r>
              <a:rPr lang="en-US" i="1" baseline="-25000" dirty="0">
                <a:solidFill>
                  <a:schemeClr val="tx1"/>
                </a:solidFill>
                <a:latin typeface="Calibri" pitchFamily="34" charset="0"/>
                <a:cs typeface="Calibri" pitchFamily="34" charset="0"/>
              </a:rPr>
              <a:t>2</a:t>
            </a:r>
            <a:r>
              <a:rPr lang="en-US" i="1" dirty="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critical sections</a:t>
            </a:r>
          </a:p>
          <a:p>
            <a:pPr lvl="1"/>
            <a:r>
              <a:rPr lang="en-US" dirty="0">
                <a:solidFill>
                  <a:schemeClr val="tx1"/>
                </a:solidFill>
                <a:latin typeface="Calibri" pitchFamily="34" charset="0"/>
                <a:cs typeface="Calibri" pitchFamily="34" charset="0"/>
              </a:rPr>
              <a:t>are in the same function: redundant when one protected region is a subset of the other</a:t>
            </a:r>
          </a:p>
          <a:p>
            <a:pPr lvl="1"/>
            <a:r>
              <a:rPr lang="en-US" dirty="0">
                <a:solidFill>
                  <a:schemeClr val="tx1"/>
                </a:solidFill>
                <a:latin typeface="Calibri" pitchFamily="34" charset="0"/>
                <a:cs typeface="Calibri" pitchFamily="34" charset="0"/>
              </a:rPr>
              <a:t>are in different functions: consulting the stack trace again</a:t>
            </a:r>
          </a:p>
          <a:p>
            <a:pPr lvl="1"/>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p:txBody>
      </p:sp>
      <p:sp>
        <p:nvSpPr>
          <p:cNvPr id="7" name="Title 1"/>
          <p:cNvSpPr txBox="1">
            <a:spLocks/>
          </p:cNvSpPr>
          <p:nvPr/>
        </p:nvSpPr>
        <p:spPr>
          <a:xfrm>
            <a:off x="0" y="11558"/>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dirty="0">
                <a:latin typeface="Calibri" pitchFamily="34" charset="0"/>
                <a:cs typeface="Calibri" pitchFamily="34" charset="0"/>
              </a:rPr>
              <a:t>Patch Merging:</a:t>
            </a:r>
            <a:r>
              <a:rPr lang="en-US" altLang="zh-CN" sz="2400" dirty="0">
                <a:latin typeface="Calibri" pitchFamily="34" charset="0"/>
                <a:cs typeface="Calibri" pitchFamily="34" charset="0"/>
              </a:rPr>
              <a:t> redundant patch</a:t>
            </a:r>
          </a:p>
        </p:txBody>
      </p:sp>
      <p:sp>
        <p:nvSpPr>
          <p:cNvPr id="6" name="TextBox 5"/>
          <p:cNvSpPr txBox="1"/>
          <p:nvPr/>
        </p:nvSpPr>
        <p:spPr>
          <a:xfrm>
            <a:off x="2514600" y="3394024"/>
            <a:ext cx="1590675" cy="2308324"/>
          </a:xfrm>
          <a:prstGeom prst="rect">
            <a:avLst/>
          </a:prstGeom>
          <a:noFill/>
        </p:spPr>
        <p:txBody>
          <a:bodyPr wrap="square" rtlCol="0">
            <a:spAutoFit/>
          </a:bodyPr>
          <a:lstStyle/>
          <a:p>
            <a:pPr algn="ctr"/>
            <a:r>
              <a:rPr lang="en-US" b="1" dirty="0"/>
              <a:t>lock</a:t>
            </a:r>
            <a:r>
              <a:rPr lang="en-US" dirty="0"/>
              <a:t>(L1)</a:t>
            </a:r>
          </a:p>
          <a:p>
            <a:pPr algn="ctr"/>
            <a:r>
              <a:rPr lang="en-US" dirty="0"/>
              <a:t>p1</a:t>
            </a:r>
          </a:p>
          <a:p>
            <a:pPr algn="ctr"/>
            <a:r>
              <a:rPr lang="en-US" b="1" dirty="0"/>
              <a:t>lock</a:t>
            </a:r>
            <a:r>
              <a:rPr lang="en-US" dirty="0"/>
              <a:t>(L2)</a:t>
            </a:r>
          </a:p>
          <a:p>
            <a:pPr algn="ctr"/>
            <a:r>
              <a:rPr lang="en-US" dirty="0"/>
              <a:t>p2</a:t>
            </a:r>
          </a:p>
          <a:p>
            <a:pPr algn="ctr"/>
            <a:r>
              <a:rPr lang="en-US" dirty="0"/>
              <a:t>c2</a:t>
            </a:r>
          </a:p>
          <a:p>
            <a:pPr algn="ctr"/>
            <a:r>
              <a:rPr lang="en-US" b="1" dirty="0"/>
              <a:t>unlock</a:t>
            </a:r>
            <a:r>
              <a:rPr lang="en-US" dirty="0"/>
              <a:t>(L2)</a:t>
            </a:r>
          </a:p>
          <a:p>
            <a:pPr algn="ctr"/>
            <a:r>
              <a:rPr lang="en-US" dirty="0"/>
              <a:t>c1</a:t>
            </a:r>
          </a:p>
          <a:p>
            <a:pPr algn="ctr"/>
            <a:r>
              <a:rPr lang="en-US" b="1" dirty="0"/>
              <a:t>unlock</a:t>
            </a:r>
            <a:r>
              <a:rPr lang="en-US" dirty="0"/>
              <a:t>(L1)</a:t>
            </a:r>
          </a:p>
        </p:txBody>
      </p:sp>
      <p:sp>
        <p:nvSpPr>
          <p:cNvPr id="8" name="TextBox 7"/>
          <p:cNvSpPr txBox="1"/>
          <p:nvPr/>
        </p:nvSpPr>
        <p:spPr>
          <a:xfrm>
            <a:off x="5057775" y="3394024"/>
            <a:ext cx="1590675" cy="923330"/>
          </a:xfrm>
          <a:prstGeom prst="rect">
            <a:avLst/>
          </a:prstGeom>
          <a:noFill/>
        </p:spPr>
        <p:txBody>
          <a:bodyPr wrap="square" rtlCol="0">
            <a:spAutoFit/>
          </a:bodyPr>
          <a:lstStyle/>
          <a:p>
            <a:pPr algn="ctr"/>
            <a:r>
              <a:rPr lang="en-US" b="1" dirty="0"/>
              <a:t>lock</a:t>
            </a:r>
            <a:r>
              <a:rPr lang="en-US" dirty="0"/>
              <a:t>(L1)</a:t>
            </a:r>
          </a:p>
          <a:p>
            <a:pPr algn="ctr"/>
            <a:r>
              <a:rPr lang="en-US" dirty="0"/>
              <a:t>r1</a:t>
            </a:r>
          </a:p>
          <a:p>
            <a:pPr algn="ctr"/>
            <a:r>
              <a:rPr lang="en-US" b="1" dirty="0"/>
              <a:t>unlock</a:t>
            </a:r>
            <a:r>
              <a:rPr lang="en-US" dirty="0"/>
              <a:t>(L1)</a:t>
            </a:r>
          </a:p>
        </p:txBody>
      </p:sp>
      <p:sp>
        <p:nvSpPr>
          <p:cNvPr id="9" name="TextBox 8"/>
          <p:cNvSpPr txBox="1"/>
          <p:nvPr/>
        </p:nvSpPr>
        <p:spPr>
          <a:xfrm>
            <a:off x="5057775" y="4779018"/>
            <a:ext cx="1590675" cy="923330"/>
          </a:xfrm>
          <a:prstGeom prst="rect">
            <a:avLst/>
          </a:prstGeom>
          <a:noFill/>
        </p:spPr>
        <p:txBody>
          <a:bodyPr wrap="square" rtlCol="0">
            <a:spAutoFit/>
          </a:bodyPr>
          <a:lstStyle/>
          <a:p>
            <a:pPr algn="ctr"/>
            <a:r>
              <a:rPr lang="en-US" b="1" dirty="0"/>
              <a:t>lock</a:t>
            </a:r>
            <a:r>
              <a:rPr lang="en-US" dirty="0"/>
              <a:t>(L2)</a:t>
            </a:r>
          </a:p>
          <a:p>
            <a:pPr algn="ctr"/>
            <a:r>
              <a:rPr lang="en-US" dirty="0"/>
              <a:t>r2</a:t>
            </a:r>
          </a:p>
          <a:p>
            <a:pPr algn="ctr"/>
            <a:r>
              <a:rPr lang="en-US" b="1" dirty="0"/>
              <a:t>unlock</a:t>
            </a:r>
            <a:r>
              <a:rPr lang="en-US" dirty="0"/>
              <a:t>(L2)</a:t>
            </a:r>
          </a:p>
        </p:txBody>
      </p:sp>
      <p:sp>
        <p:nvSpPr>
          <p:cNvPr id="17" name="TextBox 16"/>
          <p:cNvSpPr txBox="1"/>
          <p:nvPr/>
        </p:nvSpPr>
        <p:spPr>
          <a:xfrm>
            <a:off x="2514600" y="3394024"/>
            <a:ext cx="1590675" cy="2308324"/>
          </a:xfrm>
          <a:prstGeom prst="rect">
            <a:avLst/>
          </a:prstGeom>
          <a:noFill/>
        </p:spPr>
        <p:txBody>
          <a:bodyPr wrap="square" rtlCol="0">
            <a:spAutoFit/>
          </a:bodyPr>
          <a:lstStyle/>
          <a:p>
            <a:pPr algn="ctr"/>
            <a:r>
              <a:rPr lang="en-US" b="1" dirty="0"/>
              <a:t>lock</a:t>
            </a:r>
            <a:r>
              <a:rPr lang="en-US" dirty="0"/>
              <a:t>(L1)</a:t>
            </a:r>
          </a:p>
          <a:p>
            <a:pPr algn="ctr"/>
            <a:r>
              <a:rPr lang="en-US" dirty="0"/>
              <a:t>p1</a:t>
            </a:r>
          </a:p>
          <a:p>
            <a:pPr algn="ctr"/>
            <a:endParaRPr lang="en-US" b="1" dirty="0"/>
          </a:p>
          <a:p>
            <a:pPr algn="ctr"/>
            <a:r>
              <a:rPr lang="en-US" dirty="0"/>
              <a:t>p2</a:t>
            </a:r>
          </a:p>
          <a:p>
            <a:pPr algn="ctr"/>
            <a:r>
              <a:rPr lang="en-US" dirty="0"/>
              <a:t>c2</a:t>
            </a:r>
          </a:p>
          <a:p>
            <a:pPr algn="ctr"/>
            <a:endParaRPr lang="en-US" dirty="0"/>
          </a:p>
          <a:p>
            <a:pPr algn="ctr"/>
            <a:r>
              <a:rPr lang="en-US" dirty="0"/>
              <a:t>c1</a:t>
            </a:r>
          </a:p>
          <a:p>
            <a:pPr algn="ctr"/>
            <a:r>
              <a:rPr lang="en-US" b="1" dirty="0"/>
              <a:t>unlock</a:t>
            </a:r>
            <a:r>
              <a:rPr lang="en-US" dirty="0"/>
              <a:t>(L1)</a:t>
            </a:r>
          </a:p>
        </p:txBody>
      </p:sp>
      <p:sp>
        <p:nvSpPr>
          <p:cNvPr id="18" name="TextBox 17"/>
          <p:cNvSpPr txBox="1"/>
          <p:nvPr/>
        </p:nvSpPr>
        <p:spPr>
          <a:xfrm>
            <a:off x="5057775" y="4779018"/>
            <a:ext cx="1590675" cy="923330"/>
          </a:xfrm>
          <a:prstGeom prst="rect">
            <a:avLst/>
          </a:prstGeom>
          <a:noFill/>
        </p:spPr>
        <p:txBody>
          <a:bodyPr wrap="square" rtlCol="0">
            <a:spAutoFit/>
          </a:bodyPr>
          <a:lstStyle/>
          <a:p>
            <a:pPr algn="ctr"/>
            <a:r>
              <a:rPr lang="en-US" b="1" dirty="0"/>
              <a:t>lock</a:t>
            </a:r>
            <a:r>
              <a:rPr lang="en-US" dirty="0"/>
              <a:t>(L</a:t>
            </a:r>
            <a:r>
              <a:rPr lang="en-US" altLang="zh-CN" dirty="0"/>
              <a:t>1</a:t>
            </a:r>
            <a:r>
              <a:rPr lang="en-US" dirty="0"/>
              <a:t>)</a:t>
            </a:r>
          </a:p>
          <a:p>
            <a:pPr algn="ctr"/>
            <a:r>
              <a:rPr lang="en-US" dirty="0"/>
              <a:t>r2</a:t>
            </a:r>
          </a:p>
          <a:p>
            <a:pPr algn="ctr"/>
            <a:r>
              <a:rPr lang="en-US" b="1" dirty="0"/>
              <a:t>unlock</a:t>
            </a:r>
            <a:r>
              <a:rPr lang="en-US" dirty="0"/>
              <a:t>(L</a:t>
            </a:r>
            <a:r>
              <a:rPr lang="en-US" altLang="zh-CN" dirty="0"/>
              <a:t>1</a:t>
            </a:r>
            <a:r>
              <a:rPr lang="en-US" dirty="0"/>
              <a:t>)</a:t>
            </a:r>
          </a:p>
        </p:txBody>
      </p:sp>
      <p:sp>
        <p:nvSpPr>
          <p:cNvPr id="15"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17</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spTree>
    <p:extLst>
      <p:ext uri="{BB962C8B-B14F-4D97-AF65-F5344CB8AC3E}">
        <p14:creationId xmlns:p14="http://schemas.microsoft.com/office/powerpoint/2010/main" val="409163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0" presetClass="exit" presetSubtype="0" fill="hold" grpId="1" nodeType="with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2" grpId="0" animBg="1"/>
      <p:bldP spid="12" grpId="1" animBg="1"/>
      <p:bldP spid="2" grpId="0" animBg="1"/>
      <p:bldP spid="4" grpId="0" animBg="1"/>
      <p:bldP spid="4" grpId="1" animBg="1"/>
      <p:bldP spid="6" grpId="0"/>
      <p:bldP spid="6" grpId="1"/>
      <p:bldP spid="8" grpId="0"/>
      <p:bldP spid="9" grpId="0"/>
      <p:bldP spid="9" grpId="1"/>
      <p:bldP spid="17"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27"/>
          <p:cNvSpPr/>
          <p:nvPr/>
        </p:nvSpPr>
        <p:spPr>
          <a:xfrm>
            <a:off x="2488107" y="3228974"/>
            <a:ext cx="1590676" cy="1657352"/>
          </a:xfrm>
          <a:custGeom>
            <a:avLst/>
            <a:gdLst/>
            <a:ahLst/>
            <a:cxnLst/>
            <a:rect l="l" t="t" r="r" b="b"/>
            <a:pathLst>
              <a:path w="1590676" h="1657352">
                <a:moveTo>
                  <a:pt x="795338" y="0"/>
                </a:moveTo>
                <a:cubicBezTo>
                  <a:pt x="1234591" y="0"/>
                  <a:pt x="1590676" y="242509"/>
                  <a:pt x="1590676" y="541659"/>
                </a:cubicBezTo>
                <a:cubicBezTo>
                  <a:pt x="1590676" y="647604"/>
                  <a:pt x="1546014" y="746445"/>
                  <a:pt x="1467461" y="828676"/>
                </a:cubicBezTo>
                <a:lnTo>
                  <a:pt x="1467461" y="828676"/>
                </a:lnTo>
                <a:cubicBezTo>
                  <a:pt x="1546014" y="910907"/>
                  <a:pt x="1590676" y="1009748"/>
                  <a:pt x="1590676" y="1115693"/>
                </a:cubicBezTo>
                <a:cubicBezTo>
                  <a:pt x="1590676" y="1221638"/>
                  <a:pt x="1546014" y="1320479"/>
                  <a:pt x="1467461" y="1402710"/>
                </a:cubicBezTo>
                <a:cubicBezTo>
                  <a:pt x="1328027" y="1556198"/>
                  <a:pt x="1079028" y="1657352"/>
                  <a:pt x="795338" y="1657352"/>
                </a:cubicBezTo>
                <a:cubicBezTo>
                  <a:pt x="511648" y="1657352"/>
                  <a:pt x="262649" y="1556198"/>
                  <a:pt x="123215" y="1402710"/>
                </a:cubicBezTo>
                <a:cubicBezTo>
                  <a:pt x="44662" y="1320479"/>
                  <a:pt x="0" y="1221638"/>
                  <a:pt x="0" y="1115693"/>
                </a:cubicBezTo>
                <a:cubicBezTo>
                  <a:pt x="0" y="1009748"/>
                  <a:pt x="44662" y="910907"/>
                  <a:pt x="123215" y="828676"/>
                </a:cubicBezTo>
                <a:cubicBezTo>
                  <a:pt x="44662" y="746445"/>
                  <a:pt x="0" y="647604"/>
                  <a:pt x="0" y="541659"/>
                </a:cubicBezTo>
                <a:cubicBezTo>
                  <a:pt x="0" y="242509"/>
                  <a:pt x="356085" y="0"/>
                  <a:pt x="795338" y="0"/>
                </a:cubicBez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27"/>
          <p:cNvSpPr/>
          <p:nvPr/>
        </p:nvSpPr>
        <p:spPr>
          <a:xfrm>
            <a:off x="2488107" y="3228975"/>
            <a:ext cx="1590676" cy="1083318"/>
          </a:xfrm>
          <a:custGeom>
            <a:avLst/>
            <a:gdLst/>
            <a:ahLst/>
            <a:cxnLst/>
            <a:rect l="l" t="t" r="r" b="b"/>
            <a:pathLst>
              <a:path w="1590676" h="1083318">
                <a:moveTo>
                  <a:pt x="795338" y="0"/>
                </a:moveTo>
                <a:cubicBezTo>
                  <a:pt x="1234591" y="0"/>
                  <a:pt x="1590676" y="242509"/>
                  <a:pt x="1590676" y="541659"/>
                </a:cubicBezTo>
                <a:cubicBezTo>
                  <a:pt x="1590676" y="647604"/>
                  <a:pt x="1546014" y="746445"/>
                  <a:pt x="1467461" y="828676"/>
                </a:cubicBezTo>
                <a:cubicBezTo>
                  <a:pt x="1328027" y="982164"/>
                  <a:pt x="1079028" y="1083318"/>
                  <a:pt x="795338" y="1083318"/>
                </a:cubicBezTo>
                <a:cubicBezTo>
                  <a:pt x="511648" y="1083318"/>
                  <a:pt x="262649" y="982164"/>
                  <a:pt x="123215" y="828676"/>
                </a:cubicBezTo>
                <a:cubicBezTo>
                  <a:pt x="44662" y="746445"/>
                  <a:pt x="0" y="647604"/>
                  <a:pt x="0" y="541659"/>
                </a:cubicBezTo>
                <a:cubicBezTo>
                  <a:pt x="0" y="242509"/>
                  <a:pt x="356085" y="0"/>
                  <a:pt x="795338" y="0"/>
                </a:cubicBez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27"/>
          <p:cNvSpPr/>
          <p:nvPr/>
        </p:nvSpPr>
        <p:spPr>
          <a:xfrm>
            <a:off x="2488107" y="3803009"/>
            <a:ext cx="1590676" cy="1083318"/>
          </a:xfrm>
          <a:custGeom>
            <a:avLst/>
            <a:gdLst/>
            <a:ahLst/>
            <a:cxnLst/>
            <a:rect l="l" t="t" r="r" b="b"/>
            <a:pathLst>
              <a:path w="1590676" h="1083318">
                <a:moveTo>
                  <a:pt x="795338" y="0"/>
                </a:moveTo>
                <a:cubicBezTo>
                  <a:pt x="1234591" y="0"/>
                  <a:pt x="1590676" y="242509"/>
                  <a:pt x="1590676" y="541659"/>
                </a:cubicBezTo>
                <a:cubicBezTo>
                  <a:pt x="1590676" y="647604"/>
                  <a:pt x="1546014" y="746445"/>
                  <a:pt x="1467461" y="828676"/>
                </a:cubicBezTo>
                <a:cubicBezTo>
                  <a:pt x="1328027" y="982164"/>
                  <a:pt x="1079028" y="1083318"/>
                  <a:pt x="795338" y="1083318"/>
                </a:cubicBezTo>
                <a:cubicBezTo>
                  <a:pt x="511648" y="1083318"/>
                  <a:pt x="262649" y="982164"/>
                  <a:pt x="123215" y="828676"/>
                </a:cubicBezTo>
                <a:cubicBezTo>
                  <a:pt x="44662" y="746445"/>
                  <a:pt x="0" y="647604"/>
                  <a:pt x="0" y="541659"/>
                </a:cubicBezTo>
                <a:cubicBezTo>
                  <a:pt x="0" y="242509"/>
                  <a:pt x="356085" y="0"/>
                  <a:pt x="795338" y="0"/>
                </a:cubicBezTo>
                <a:close/>
              </a:path>
            </a:pathLst>
          </a:cu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Oval 27"/>
          <p:cNvSpPr/>
          <p:nvPr/>
        </p:nvSpPr>
        <p:spPr>
          <a:xfrm>
            <a:off x="2611322" y="3803009"/>
            <a:ext cx="1344246" cy="509285"/>
          </a:xfrm>
          <a:custGeom>
            <a:avLst/>
            <a:gdLst/>
            <a:ahLst/>
            <a:cxnLst/>
            <a:rect l="l" t="t" r="r" b="b"/>
            <a:pathLst>
              <a:path w="1344246" h="509285">
                <a:moveTo>
                  <a:pt x="672123" y="0"/>
                </a:moveTo>
                <a:cubicBezTo>
                  <a:pt x="955813" y="0"/>
                  <a:pt x="1204812" y="101155"/>
                  <a:pt x="1344246" y="254643"/>
                </a:cubicBezTo>
                <a:cubicBezTo>
                  <a:pt x="1204812" y="408131"/>
                  <a:pt x="955813" y="509285"/>
                  <a:pt x="672123" y="509285"/>
                </a:cubicBezTo>
                <a:cubicBezTo>
                  <a:pt x="388433" y="509285"/>
                  <a:pt x="139434" y="408131"/>
                  <a:pt x="0" y="254643"/>
                </a:cubicBezTo>
                <a:cubicBezTo>
                  <a:pt x="139434" y="101155"/>
                  <a:pt x="388433" y="0"/>
                  <a:pt x="672123" y="0"/>
                </a:cubicBezTo>
                <a:close/>
              </a:path>
            </a:pathLst>
          </a:cu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57213" y="1591056"/>
            <a:ext cx="8042038" cy="1074323"/>
          </a:xfrm>
        </p:spPr>
        <p:txBody>
          <a:bodyPr>
            <a:normAutofit fontScale="85000" lnSpcReduction="10000"/>
          </a:bodyPr>
          <a:lstStyle/>
          <a:p>
            <a:r>
              <a:rPr lang="en-US" dirty="0">
                <a:solidFill>
                  <a:schemeClr val="tx1"/>
                </a:solidFill>
                <a:latin typeface="Calibri" pitchFamily="34" charset="0"/>
                <a:cs typeface="Calibri" pitchFamily="34" charset="0"/>
              </a:rPr>
              <a:t>Related patch</a:t>
            </a:r>
          </a:p>
          <a:p>
            <a:pPr lvl="1"/>
            <a:r>
              <a:rPr lang="en-US" dirty="0">
                <a:solidFill>
                  <a:schemeClr val="tx1"/>
                </a:solidFill>
                <a:latin typeface="Calibri" pitchFamily="34" charset="0"/>
                <a:cs typeface="Calibri" pitchFamily="34" charset="0"/>
              </a:rPr>
              <a:t>Merge if </a:t>
            </a:r>
            <a:r>
              <a:rPr lang="en-US" i="1" dirty="0">
                <a:solidFill>
                  <a:schemeClr val="tx1"/>
                </a:solidFill>
                <a:latin typeface="Calibri" pitchFamily="34" charset="0"/>
                <a:cs typeface="Calibri" pitchFamily="34" charset="0"/>
              </a:rPr>
              <a:t>p</a:t>
            </a:r>
            <a:r>
              <a:rPr lang="en-US" dirty="0">
                <a:solidFill>
                  <a:schemeClr val="tx1"/>
                </a:solidFill>
                <a:latin typeface="Calibri" pitchFamily="34" charset="0"/>
                <a:cs typeface="Calibri" pitchFamily="34" charset="0"/>
              </a:rPr>
              <a:t>, </a:t>
            </a:r>
            <a:r>
              <a:rPr lang="en-US" i="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 or </a:t>
            </a:r>
            <a:r>
              <a:rPr lang="en-US" i="1" dirty="0">
                <a:solidFill>
                  <a:schemeClr val="tx1"/>
                </a:solidFill>
                <a:latin typeface="Calibri" pitchFamily="34" charset="0"/>
                <a:cs typeface="Calibri" pitchFamily="34" charset="0"/>
              </a:rPr>
              <a:t>r</a:t>
            </a:r>
            <a:r>
              <a:rPr lang="en-US" dirty="0">
                <a:solidFill>
                  <a:schemeClr val="tx1"/>
                </a:solidFill>
                <a:latin typeface="Calibri" pitchFamily="34" charset="0"/>
                <a:cs typeface="Calibri" pitchFamily="34" charset="0"/>
              </a:rPr>
              <a:t> is in some other patch’s critical sections</a:t>
            </a:r>
          </a:p>
          <a:p>
            <a:pPr lvl="1"/>
            <a:endParaRPr lang="en-US"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p:txBody>
      </p:sp>
      <p:sp>
        <p:nvSpPr>
          <p:cNvPr id="5" name="Title 1"/>
          <p:cNvSpPr txBox="1">
            <a:spLocks/>
          </p:cNvSpPr>
          <p:nvPr/>
        </p:nvSpPr>
        <p:spPr>
          <a:xfrm>
            <a:off x="0" y="685800"/>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dirty="0">
                <a:latin typeface="Calibri" pitchFamily="34" charset="0"/>
                <a:cs typeface="Calibri" pitchFamily="34" charset="0"/>
              </a:rPr>
              <a:t>Patch Merging: </a:t>
            </a:r>
            <a:r>
              <a:rPr lang="en-US" altLang="zh-CN" sz="2400" dirty="0">
                <a:latin typeface="Calibri" pitchFamily="34" charset="0"/>
                <a:cs typeface="Calibri" pitchFamily="34" charset="0"/>
              </a:rPr>
              <a:t>related patch</a:t>
            </a:r>
            <a:endParaRPr lang="en-US" altLang="zh-CN" dirty="0">
              <a:latin typeface="Calibri" pitchFamily="34" charset="0"/>
              <a:cs typeface="Calibri" pitchFamily="34" charset="0"/>
            </a:endParaRPr>
          </a:p>
        </p:txBody>
      </p:sp>
      <p:sp>
        <p:nvSpPr>
          <p:cNvPr id="15" name="Oval 14"/>
          <p:cNvSpPr/>
          <p:nvPr/>
        </p:nvSpPr>
        <p:spPr>
          <a:xfrm>
            <a:off x="5453062" y="4583383"/>
            <a:ext cx="800100" cy="3811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453062" y="3198389"/>
            <a:ext cx="800100" cy="3811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453062" y="4583383"/>
            <a:ext cx="800100" cy="38115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22"/>
          <p:cNvSpPr txBox="1"/>
          <p:nvPr/>
        </p:nvSpPr>
        <p:spPr>
          <a:xfrm>
            <a:off x="2611627" y="2906613"/>
            <a:ext cx="1343636" cy="2308324"/>
          </a:xfrm>
          <a:prstGeom prst="rect">
            <a:avLst/>
          </a:prstGeom>
          <a:noFill/>
        </p:spPr>
        <p:txBody>
          <a:bodyPr wrap="square" rtlCol="0">
            <a:spAutoFit/>
          </a:bodyPr>
          <a:lstStyle/>
          <a:p>
            <a:pPr algn="ctr"/>
            <a:r>
              <a:rPr lang="en-US" b="1" dirty="0"/>
              <a:t>lock</a:t>
            </a:r>
            <a:r>
              <a:rPr lang="en-US" dirty="0"/>
              <a:t>(L1)</a:t>
            </a:r>
          </a:p>
          <a:p>
            <a:pPr algn="ctr"/>
            <a:r>
              <a:rPr lang="en-US" dirty="0"/>
              <a:t>p1</a:t>
            </a:r>
          </a:p>
          <a:p>
            <a:pPr algn="ctr"/>
            <a:r>
              <a:rPr lang="en-US" b="1" dirty="0"/>
              <a:t>lock</a:t>
            </a:r>
            <a:r>
              <a:rPr lang="en-US" dirty="0"/>
              <a:t>(L2)</a:t>
            </a:r>
          </a:p>
          <a:p>
            <a:pPr algn="ctr"/>
            <a:r>
              <a:rPr lang="en-US" dirty="0"/>
              <a:t>p2</a:t>
            </a:r>
          </a:p>
          <a:p>
            <a:pPr algn="ctr"/>
            <a:r>
              <a:rPr lang="en-US" dirty="0"/>
              <a:t>c1</a:t>
            </a:r>
          </a:p>
          <a:p>
            <a:pPr algn="ctr"/>
            <a:r>
              <a:rPr lang="en-US" b="1" dirty="0"/>
              <a:t>unlock</a:t>
            </a:r>
            <a:r>
              <a:rPr lang="en-US" dirty="0"/>
              <a:t>(L1)</a:t>
            </a:r>
          </a:p>
          <a:p>
            <a:pPr algn="ctr"/>
            <a:r>
              <a:rPr lang="en-US" dirty="0"/>
              <a:t>c2</a:t>
            </a:r>
          </a:p>
          <a:p>
            <a:pPr algn="ctr"/>
            <a:r>
              <a:rPr lang="en-US" b="1" dirty="0"/>
              <a:t>unlock</a:t>
            </a:r>
            <a:r>
              <a:rPr lang="en-US" dirty="0"/>
              <a:t>(L2)</a:t>
            </a:r>
          </a:p>
        </p:txBody>
      </p:sp>
      <p:sp>
        <p:nvSpPr>
          <p:cNvPr id="24" name="TextBox 23"/>
          <p:cNvSpPr txBox="1"/>
          <p:nvPr/>
        </p:nvSpPr>
        <p:spPr>
          <a:xfrm>
            <a:off x="5057775" y="2927299"/>
            <a:ext cx="1590675" cy="923330"/>
          </a:xfrm>
          <a:prstGeom prst="rect">
            <a:avLst/>
          </a:prstGeom>
          <a:noFill/>
        </p:spPr>
        <p:txBody>
          <a:bodyPr wrap="square" rtlCol="0">
            <a:spAutoFit/>
          </a:bodyPr>
          <a:lstStyle/>
          <a:p>
            <a:pPr algn="ctr"/>
            <a:r>
              <a:rPr lang="en-US" b="1" dirty="0"/>
              <a:t>lock</a:t>
            </a:r>
            <a:r>
              <a:rPr lang="en-US" dirty="0"/>
              <a:t>(L1)</a:t>
            </a:r>
          </a:p>
          <a:p>
            <a:pPr algn="ctr"/>
            <a:r>
              <a:rPr lang="en-US" dirty="0"/>
              <a:t>r1</a:t>
            </a:r>
          </a:p>
          <a:p>
            <a:pPr algn="ctr"/>
            <a:r>
              <a:rPr lang="en-US" b="1" dirty="0"/>
              <a:t>unlock</a:t>
            </a:r>
            <a:r>
              <a:rPr lang="en-US" dirty="0"/>
              <a:t>(L1)</a:t>
            </a:r>
          </a:p>
        </p:txBody>
      </p:sp>
      <p:sp>
        <p:nvSpPr>
          <p:cNvPr id="25" name="TextBox 24"/>
          <p:cNvSpPr txBox="1"/>
          <p:nvPr/>
        </p:nvSpPr>
        <p:spPr>
          <a:xfrm>
            <a:off x="5057775" y="4312293"/>
            <a:ext cx="1590675" cy="923330"/>
          </a:xfrm>
          <a:prstGeom prst="rect">
            <a:avLst/>
          </a:prstGeom>
          <a:noFill/>
        </p:spPr>
        <p:txBody>
          <a:bodyPr wrap="square" rtlCol="0">
            <a:spAutoFit/>
          </a:bodyPr>
          <a:lstStyle/>
          <a:p>
            <a:pPr algn="ctr"/>
            <a:r>
              <a:rPr lang="en-US" b="1" dirty="0"/>
              <a:t>lock</a:t>
            </a:r>
            <a:r>
              <a:rPr lang="en-US" dirty="0"/>
              <a:t>(L2)</a:t>
            </a:r>
          </a:p>
          <a:p>
            <a:pPr algn="ctr"/>
            <a:r>
              <a:rPr lang="en-US" dirty="0"/>
              <a:t>r2</a:t>
            </a:r>
          </a:p>
          <a:p>
            <a:pPr algn="ctr"/>
            <a:r>
              <a:rPr lang="en-US" b="1" dirty="0"/>
              <a:t>unlock</a:t>
            </a:r>
            <a:r>
              <a:rPr lang="en-US" dirty="0"/>
              <a:t>(L2)</a:t>
            </a:r>
          </a:p>
        </p:txBody>
      </p:sp>
      <p:sp>
        <p:nvSpPr>
          <p:cNvPr id="26" name="TextBox 25"/>
          <p:cNvSpPr txBox="1"/>
          <p:nvPr/>
        </p:nvSpPr>
        <p:spPr>
          <a:xfrm>
            <a:off x="2572947" y="2906613"/>
            <a:ext cx="1420996" cy="2308324"/>
          </a:xfrm>
          <a:prstGeom prst="rect">
            <a:avLst/>
          </a:prstGeom>
          <a:noFill/>
        </p:spPr>
        <p:txBody>
          <a:bodyPr wrap="square" rtlCol="0">
            <a:spAutoFit/>
          </a:bodyPr>
          <a:lstStyle/>
          <a:p>
            <a:pPr algn="ctr"/>
            <a:r>
              <a:rPr lang="en-US" b="1" dirty="0"/>
              <a:t>lock</a:t>
            </a:r>
            <a:r>
              <a:rPr lang="en-US" dirty="0"/>
              <a:t>(L1)</a:t>
            </a:r>
          </a:p>
          <a:p>
            <a:pPr algn="ctr"/>
            <a:r>
              <a:rPr lang="en-US" dirty="0"/>
              <a:t>p1</a:t>
            </a:r>
          </a:p>
          <a:p>
            <a:pPr algn="ctr"/>
            <a:endParaRPr lang="en-US" b="1" dirty="0"/>
          </a:p>
          <a:p>
            <a:pPr algn="ctr"/>
            <a:r>
              <a:rPr lang="en-US" dirty="0"/>
              <a:t>p2</a:t>
            </a:r>
          </a:p>
          <a:p>
            <a:pPr algn="ctr"/>
            <a:r>
              <a:rPr lang="en-US" dirty="0"/>
              <a:t>c1</a:t>
            </a:r>
          </a:p>
          <a:p>
            <a:pPr algn="ctr"/>
            <a:endParaRPr lang="en-US" dirty="0"/>
          </a:p>
          <a:p>
            <a:pPr algn="ctr"/>
            <a:r>
              <a:rPr lang="en-US" dirty="0"/>
              <a:t>c2</a:t>
            </a:r>
          </a:p>
          <a:p>
            <a:pPr algn="ctr"/>
            <a:r>
              <a:rPr lang="en-US" b="1" dirty="0"/>
              <a:t>unlock</a:t>
            </a:r>
            <a:r>
              <a:rPr lang="en-US" dirty="0"/>
              <a:t>(L1)</a:t>
            </a:r>
          </a:p>
        </p:txBody>
      </p:sp>
      <p:sp>
        <p:nvSpPr>
          <p:cNvPr id="27" name="TextBox 26"/>
          <p:cNvSpPr txBox="1"/>
          <p:nvPr/>
        </p:nvSpPr>
        <p:spPr>
          <a:xfrm>
            <a:off x="5057775" y="4312293"/>
            <a:ext cx="1590675" cy="923330"/>
          </a:xfrm>
          <a:prstGeom prst="rect">
            <a:avLst/>
          </a:prstGeom>
          <a:noFill/>
        </p:spPr>
        <p:txBody>
          <a:bodyPr wrap="square" rtlCol="0">
            <a:spAutoFit/>
          </a:bodyPr>
          <a:lstStyle/>
          <a:p>
            <a:pPr algn="ctr"/>
            <a:r>
              <a:rPr lang="en-US" b="1" dirty="0"/>
              <a:t>lock</a:t>
            </a:r>
            <a:r>
              <a:rPr lang="en-US" dirty="0"/>
              <a:t>(L</a:t>
            </a:r>
            <a:r>
              <a:rPr lang="en-US" altLang="zh-CN" dirty="0"/>
              <a:t>1</a:t>
            </a:r>
            <a:r>
              <a:rPr lang="en-US" dirty="0"/>
              <a:t>)</a:t>
            </a:r>
          </a:p>
          <a:p>
            <a:pPr algn="ctr"/>
            <a:r>
              <a:rPr lang="en-US" dirty="0"/>
              <a:t>r2</a:t>
            </a:r>
          </a:p>
          <a:p>
            <a:pPr algn="ctr"/>
            <a:r>
              <a:rPr lang="en-US" b="1" dirty="0"/>
              <a:t>unlock</a:t>
            </a:r>
            <a:r>
              <a:rPr lang="en-US" dirty="0"/>
              <a:t>(L</a:t>
            </a:r>
            <a:r>
              <a:rPr lang="en-US" altLang="zh-CN" dirty="0"/>
              <a:t>1</a:t>
            </a:r>
            <a:r>
              <a:rPr lang="en-US" dirty="0"/>
              <a:t>)</a:t>
            </a:r>
          </a:p>
        </p:txBody>
      </p:sp>
      <p:sp>
        <p:nvSpPr>
          <p:cNvPr id="17"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18</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spTree>
    <p:extLst>
      <p:ext uri="{BB962C8B-B14F-4D97-AF65-F5344CB8AC3E}">
        <p14:creationId xmlns:p14="http://schemas.microsoft.com/office/powerpoint/2010/main" val="256591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0" presetClass="exit" presetSubtype="0" fill="hold" grpId="1" nodeType="with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5"/>
                                        </p:tgtEl>
                                      </p:cBhvr>
                                    </p:animEffect>
                                    <p:set>
                                      <p:cBhvr>
                                        <p:cTn id="39" dur="1" fill="hold">
                                          <p:stCondLst>
                                            <p:cond delay="499"/>
                                          </p:stCondLst>
                                        </p:cTn>
                                        <p:tgtEl>
                                          <p:spTgt spid="25"/>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33"/>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35"/>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8"/>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3" grpId="1" animBg="1"/>
      <p:bldP spid="35" grpId="0" animBg="1"/>
      <p:bldP spid="35" grpId="1" animBg="1"/>
      <p:bldP spid="28" grpId="0" animBg="1"/>
      <p:bldP spid="28" grpId="1" animBg="1"/>
      <p:bldP spid="15" grpId="0" animBg="1"/>
      <p:bldP spid="19" grpId="0" animBg="1"/>
      <p:bldP spid="20" grpId="0" animBg="1"/>
      <p:bldP spid="20" grpId="1" animBg="1"/>
      <p:bldP spid="23" grpId="0"/>
      <p:bldP spid="23" grpId="1"/>
      <p:bldP spid="24" grpId="0"/>
      <p:bldP spid="25" grpId="0"/>
      <p:bldP spid="25" grpId="1"/>
      <p:bldP spid="26" grpId="0"/>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213" y="1591056"/>
            <a:ext cx="8029574" cy="4609719"/>
          </a:xfrm>
        </p:spPr>
        <p:txBody>
          <a:bodyPr/>
          <a:lstStyle/>
          <a:p>
            <a:pPr marL="342900" lvl="1" indent="-342900"/>
            <a:r>
              <a:rPr lang="en-US" sz="2800" dirty="0">
                <a:solidFill>
                  <a:schemeClr val="tx1"/>
                </a:solidFill>
                <a:latin typeface="Calibri" pitchFamily="34" charset="0"/>
                <a:cs typeface="Calibri" pitchFamily="34" charset="0"/>
              </a:rPr>
              <a:t>Runtime support to handle deadlock</a:t>
            </a:r>
          </a:p>
          <a:p>
            <a:pPr lvl="1"/>
            <a:r>
              <a:rPr lang="en-US" sz="2600" dirty="0">
                <a:solidFill>
                  <a:schemeClr val="tx1"/>
                </a:solidFill>
                <a:latin typeface="Calibri" pitchFamily="34" charset="0"/>
                <a:cs typeface="Calibri" pitchFamily="34" charset="0"/>
              </a:rPr>
              <a:t>Lightweight patch-oriented deadlock detection</a:t>
            </a:r>
          </a:p>
          <a:p>
            <a:pPr lvl="2"/>
            <a:r>
              <a:rPr lang="en-US" sz="2400" dirty="0">
                <a:solidFill>
                  <a:schemeClr val="tx1"/>
                </a:solidFill>
                <a:latin typeface="Calibri" pitchFamily="34" charset="0"/>
                <a:cs typeface="Calibri" pitchFamily="34" charset="0"/>
              </a:rPr>
              <a:t>Whether timeout is caused by potential deadlock?</a:t>
            </a:r>
          </a:p>
          <a:p>
            <a:pPr lvl="2"/>
            <a:r>
              <a:rPr lang="en-US" sz="2400" dirty="0">
                <a:solidFill>
                  <a:schemeClr val="tx1"/>
                </a:solidFill>
                <a:latin typeface="Calibri" pitchFamily="34" charset="0"/>
                <a:cs typeface="Calibri" pitchFamily="34" charset="0"/>
              </a:rPr>
              <a:t>Only detect deadlocks caused by the patches</a:t>
            </a:r>
          </a:p>
          <a:p>
            <a:pPr lvl="2"/>
            <a:r>
              <a:rPr lang="en-US" sz="2400" dirty="0">
                <a:solidFill>
                  <a:schemeClr val="tx1"/>
                </a:solidFill>
                <a:latin typeface="Calibri" pitchFamily="34" charset="0"/>
                <a:cs typeface="Calibri" pitchFamily="34" charset="0"/>
              </a:rPr>
              <a:t>Has low-overhead, and suitable for production runs</a:t>
            </a:r>
          </a:p>
          <a:p>
            <a:pPr lvl="2"/>
            <a:r>
              <a:rPr lang="en-US" sz="2400" dirty="0">
                <a:solidFill>
                  <a:schemeClr val="tx1"/>
                </a:solidFill>
                <a:latin typeface="Calibri" pitchFamily="34" charset="0"/>
                <a:cs typeface="Calibri" pitchFamily="34" charset="0"/>
              </a:rPr>
              <a:t>Help patch refinement</a:t>
            </a:r>
          </a:p>
          <a:p>
            <a:pPr lvl="1"/>
            <a:r>
              <a:rPr lang="en-US" sz="2600" dirty="0">
                <a:solidFill>
                  <a:schemeClr val="tx1"/>
                </a:solidFill>
                <a:latin typeface="Calibri" pitchFamily="34" charset="0"/>
                <a:cs typeface="Calibri" pitchFamily="34" charset="0"/>
              </a:rPr>
              <a:t>Traditional deadlock detection</a:t>
            </a:r>
          </a:p>
          <a:p>
            <a:pPr lvl="1"/>
            <a:endParaRPr lang="en-US" sz="2600" dirty="0">
              <a:solidFill>
                <a:schemeClr val="tx1"/>
              </a:solidFill>
              <a:latin typeface="Calibri" pitchFamily="34" charset="0"/>
              <a:cs typeface="Calibri" pitchFamily="34" charset="0"/>
            </a:endParaRPr>
          </a:p>
          <a:p>
            <a:r>
              <a:rPr lang="en-US" altLang="zh-CN" sz="2800" dirty="0">
                <a:solidFill>
                  <a:schemeClr val="tx1"/>
                </a:solidFill>
                <a:latin typeface="Calibri" pitchFamily="34" charset="0"/>
                <a:cs typeface="Calibri" pitchFamily="34" charset="0"/>
              </a:rPr>
              <a:t>In-house patch testing</a:t>
            </a:r>
            <a:endParaRPr lang="en-US" sz="2800" strike="sngStrike" dirty="0">
              <a:solidFill>
                <a:schemeClr val="tx1"/>
              </a:solidFill>
              <a:latin typeface="Calibri" pitchFamily="34" charset="0"/>
              <a:cs typeface="Calibri" pitchFamily="34" charset="0"/>
            </a:endParaRPr>
          </a:p>
          <a:p>
            <a:endParaRPr lang="en-US" dirty="0">
              <a:solidFill>
                <a:schemeClr val="tx1"/>
              </a:solidFill>
              <a:latin typeface="Calibri" pitchFamily="34" charset="0"/>
              <a:cs typeface="Calibri" pitchFamily="34" charset="0"/>
            </a:endParaRPr>
          </a:p>
        </p:txBody>
      </p:sp>
      <p:sp>
        <p:nvSpPr>
          <p:cNvPr id="5" name="Title 1"/>
          <p:cNvSpPr txBox="1">
            <a:spLocks/>
          </p:cNvSpPr>
          <p:nvPr/>
        </p:nvSpPr>
        <p:spPr>
          <a:xfrm>
            <a:off x="0" y="685800"/>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dirty="0">
                <a:latin typeface="Calibri" pitchFamily="34" charset="0"/>
                <a:cs typeface="Calibri" pitchFamily="34" charset="0"/>
              </a:rPr>
              <a:t>Runtime Support and Testing</a:t>
            </a:r>
          </a:p>
        </p:txBody>
      </p:sp>
      <p:sp>
        <p:nvSpPr>
          <p:cNvPr id="6"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tint val="75000"/>
                  </a:sysClr>
                </a:solidFill>
                <a:latin typeface="Calibri"/>
              </a:rPr>
              <a:t>19</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spTree>
    <p:extLst>
      <p:ext uri="{BB962C8B-B14F-4D97-AF65-F5344CB8AC3E}">
        <p14:creationId xmlns:p14="http://schemas.microsoft.com/office/powerpoint/2010/main" val="165413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685800"/>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dirty="0">
                <a:latin typeface="Calibri" pitchFamily="34" charset="0"/>
                <a:cs typeface="Calibri" pitchFamily="34" charset="0"/>
              </a:rPr>
              <a:t>Evaluation: Overall Patch Quality</a:t>
            </a:r>
            <a:endParaRPr lang="en-US" dirty="0">
              <a:latin typeface="Calibri" pitchFamily="34" charset="0"/>
              <a:cs typeface="Calibri" pitchFamily="34" charset="0"/>
            </a:endParaRPr>
          </a:p>
        </p:txBody>
      </p:sp>
      <p:graphicFrame>
        <p:nvGraphicFramePr>
          <p:cNvPr id="7" name="Content Placeholder 3"/>
          <p:cNvGraphicFramePr>
            <a:graphicFrameLocks noGrp="1"/>
          </p:cNvGraphicFramePr>
          <p:nvPr>
            <p:ph sz="quarter" idx="1"/>
          </p:nvPr>
        </p:nvGraphicFramePr>
        <p:xfrm>
          <a:off x="457200" y="1628775"/>
          <a:ext cx="8229600" cy="33375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r>
                        <a:rPr lang="en-US" dirty="0">
                          <a:latin typeface="Calibri" pitchFamily="34" charset="0"/>
                          <a:cs typeface="Calibri" pitchFamily="34" charset="0"/>
                        </a:rPr>
                        <a:t>Bug</a:t>
                      </a:r>
                    </a:p>
                  </a:txBody>
                  <a:tcPr marL="44909" marR="44909"/>
                </a:tc>
                <a:tc>
                  <a:txBody>
                    <a:bodyPr/>
                    <a:lstStyle/>
                    <a:p>
                      <a:pPr algn="ctr"/>
                      <a:r>
                        <a:rPr lang="en-US" dirty="0">
                          <a:latin typeface="Calibri" pitchFamily="34" charset="0"/>
                          <a:cs typeface="Calibri" pitchFamily="34" charset="0"/>
                        </a:rPr>
                        <a:t>Naïve</a:t>
                      </a:r>
                    </a:p>
                  </a:txBody>
                  <a:tcPr marL="44909" marR="44909"/>
                </a:tc>
                <a:tc>
                  <a:txBody>
                    <a:bodyPr/>
                    <a:lstStyle/>
                    <a:p>
                      <a:pPr algn="ctr"/>
                      <a:r>
                        <a:rPr lang="en-US" dirty="0">
                          <a:latin typeface="Calibri" pitchFamily="34" charset="0"/>
                          <a:cs typeface="Calibri" pitchFamily="34" charset="0"/>
                        </a:rPr>
                        <a:t>Unmerged</a:t>
                      </a:r>
                    </a:p>
                  </a:txBody>
                  <a:tcPr marL="44909" marR="44909"/>
                </a:tc>
                <a:tc>
                  <a:txBody>
                    <a:bodyPr/>
                    <a:lstStyle/>
                    <a:p>
                      <a:pPr algn="ctr"/>
                      <a:r>
                        <a:rPr lang="en-US" dirty="0">
                          <a:latin typeface="Calibri" pitchFamily="34" charset="0"/>
                          <a:cs typeface="Calibri" pitchFamily="34" charset="0"/>
                        </a:rPr>
                        <a:t>Merged</a:t>
                      </a:r>
                    </a:p>
                  </a:txBody>
                  <a:tcPr marL="44909" marR="44909"/>
                </a:tc>
                <a:tc>
                  <a:txBody>
                    <a:bodyPr/>
                    <a:lstStyle/>
                    <a:p>
                      <a:pPr algn="ctr"/>
                      <a:r>
                        <a:rPr lang="en-US" dirty="0">
                          <a:latin typeface="Calibri" pitchFamily="34" charset="0"/>
                          <a:cs typeface="Calibri" pitchFamily="34" charset="0"/>
                        </a:rPr>
                        <a:t>Manual</a:t>
                      </a:r>
                    </a:p>
                  </a:txBody>
                  <a:tcPr marL="44909" marR="44909"/>
                </a:tc>
                <a:extLst>
                  <a:ext uri="{0D108BD9-81ED-4DB2-BD59-A6C34878D82A}">
                    <a16:rowId xmlns:a16="http://schemas.microsoft.com/office/drawing/2014/main" val="10000"/>
                  </a:ext>
                </a:extLst>
              </a:tr>
              <a:tr h="370840">
                <a:tc>
                  <a:txBody>
                    <a:bodyPr/>
                    <a:lstStyle/>
                    <a:p>
                      <a:r>
                        <a:rPr lang="en-US" dirty="0">
                          <a:latin typeface="Calibri" pitchFamily="34" charset="0"/>
                          <a:cs typeface="Calibri" pitchFamily="34" charset="0"/>
                        </a:rPr>
                        <a:t>Apache</a:t>
                      </a:r>
                    </a:p>
                  </a:txBody>
                  <a:tcPr marL="44909" marR="44909"/>
                </a:tc>
                <a:tc>
                  <a:txBody>
                    <a:bodyPr/>
                    <a:lstStyle/>
                    <a:p>
                      <a:pPr algn="ctr"/>
                      <a:r>
                        <a:rPr lang="en-US" dirty="0">
                          <a:latin typeface="Calibri" pitchFamily="34" charset="0"/>
                          <a:cs typeface="Calibri" pitchFamily="34" charset="0"/>
                        </a:rPr>
                        <a:t>-</a:t>
                      </a:r>
                    </a:p>
                  </a:txBody>
                  <a:tcPr marL="44909" marR="44909"/>
                </a:tc>
                <a:tc>
                  <a:txBody>
                    <a:bodyPr/>
                    <a:lstStyle/>
                    <a:p>
                      <a:pPr algn="ctr"/>
                      <a:r>
                        <a:rPr lang="en-US" dirty="0">
                          <a:latin typeface="Calibri" pitchFamily="34" charset="0"/>
                          <a:cs typeface="Calibri" pitchFamily="34" charset="0"/>
                        </a:rPr>
                        <a:t>-</a:t>
                      </a:r>
                    </a:p>
                  </a:txBody>
                  <a:tcPr marL="44909" marR="44909"/>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extLst>
                  <a:ext uri="{0D108BD9-81ED-4DB2-BD59-A6C34878D82A}">
                    <a16:rowId xmlns:a16="http://schemas.microsoft.com/office/drawing/2014/main" val="10001"/>
                  </a:ext>
                </a:extLst>
              </a:tr>
              <a:tr h="370840">
                <a:tc>
                  <a:txBody>
                    <a:bodyPr/>
                    <a:lstStyle/>
                    <a:p>
                      <a:r>
                        <a:rPr lang="en-US" dirty="0">
                          <a:latin typeface="Calibri" pitchFamily="34" charset="0"/>
                          <a:cs typeface="Calibri" pitchFamily="34" charset="0"/>
                        </a:rPr>
                        <a:t>MySQL 1</a:t>
                      </a:r>
                    </a:p>
                  </a:txBody>
                  <a:tcPr marL="44909" marR="44909"/>
                </a:tc>
                <a:tc>
                  <a:txBody>
                    <a:bodyPr/>
                    <a:lstStyle/>
                    <a:p>
                      <a:pPr algn="ctr"/>
                      <a:r>
                        <a:rPr lang="en-US" dirty="0">
                          <a:latin typeface="Calibri" pitchFamily="34" charset="0"/>
                          <a:cs typeface="Calibri" pitchFamily="34" charset="0"/>
                        </a:rPr>
                        <a:t>-</a:t>
                      </a:r>
                    </a:p>
                  </a:txBody>
                  <a:tcPr marL="44909" marR="44909"/>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extLst>
                  <a:ext uri="{0D108BD9-81ED-4DB2-BD59-A6C34878D82A}">
                    <a16:rowId xmlns:a16="http://schemas.microsoft.com/office/drawing/2014/main" val="10002"/>
                  </a:ext>
                </a:extLst>
              </a:tr>
              <a:tr h="370840">
                <a:tc>
                  <a:txBody>
                    <a:bodyPr/>
                    <a:lstStyle/>
                    <a:p>
                      <a:r>
                        <a:rPr lang="en-US" dirty="0">
                          <a:latin typeface="Calibri" pitchFamily="34" charset="0"/>
                          <a:cs typeface="Calibri" pitchFamily="34" charset="0"/>
                        </a:rPr>
                        <a:t>MySQL 2</a:t>
                      </a:r>
                    </a:p>
                  </a:txBody>
                  <a:tcPr marL="44909" marR="44909"/>
                </a:tc>
                <a:tc>
                  <a:txBody>
                    <a:bodyPr/>
                    <a:lstStyle/>
                    <a:p>
                      <a:pPr algn="ctr"/>
                      <a:r>
                        <a:rPr lang="en-US" dirty="0">
                          <a:latin typeface="Calibri" pitchFamily="34" charset="0"/>
                          <a:cs typeface="Calibri" pitchFamily="34" charset="0"/>
                        </a:rPr>
                        <a:t>-</a:t>
                      </a:r>
                    </a:p>
                  </a:txBody>
                  <a:tcPr marL="44909" marR="44909"/>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tc>
                  <a:txBody>
                    <a:bodyPr/>
                    <a:lstStyle/>
                    <a:p>
                      <a:pPr algn="ctr"/>
                      <a:r>
                        <a:rPr lang="en-US" dirty="0">
                          <a:latin typeface="Calibri" pitchFamily="34" charset="0"/>
                          <a:cs typeface="Calibri" pitchFamily="34" charset="0"/>
                          <a:sym typeface="Symbol"/>
                        </a:rPr>
                        <a:t></a:t>
                      </a:r>
                      <a:endParaRPr lang="en-US" dirty="0">
                        <a:latin typeface="Calibri" pitchFamily="34" charset="0"/>
                        <a:cs typeface="Calibri" pitchFamily="34" charset="0"/>
                      </a:endParaRPr>
                    </a:p>
                  </a:txBody>
                  <a:tcPr marL="44909" marR="44909"/>
                </a:tc>
                <a:extLst>
                  <a:ext uri="{0D108BD9-81ED-4DB2-BD59-A6C34878D82A}">
                    <a16:rowId xmlns:a16="http://schemas.microsoft.com/office/drawing/2014/main" val="10003"/>
                  </a:ext>
                </a:extLst>
              </a:tr>
              <a:tr h="370840">
                <a:tc>
                  <a:txBody>
                    <a:bodyPr/>
                    <a:lstStyle/>
                    <a:p>
                      <a:r>
                        <a:rPr lang="en-US" dirty="0">
                          <a:latin typeface="Calibri" pitchFamily="34" charset="0"/>
                          <a:cs typeface="Calibri" pitchFamily="34" charset="0"/>
                        </a:rPr>
                        <a:t>Mozilla 1</a:t>
                      </a:r>
                    </a:p>
                  </a:txBody>
                  <a:tcPr marL="44909" marR="44909"/>
                </a:tc>
                <a:tc>
                  <a:txBody>
                    <a:bodyPr/>
                    <a:lstStyle/>
                    <a:p>
                      <a:pPr algn="ctr"/>
                      <a:r>
                        <a:rPr lang="en-US" dirty="0">
                          <a:latin typeface="Calibri" pitchFamily="34" charset="0"/>
                          <a:cs typeface="Calibri" pitchFamily="34" charset="0"/>
                        </a:rPr>
                        <a:t>-</a:t>
                      </a:r>
                    </a:p>
                  </a:txBody>
                  <a:tcPr marL="44909" marR="44909"/>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tc>
                  <a:txBody>
                    <a:bodyPr/>
                    <a:lstStyle/>
                    <a:p>
                      <a:pPr algn="ctr"/>
                      <a:r>
                        <a:rPr lang="en-US" dirty="0">
                          <a:latin typeface="Calibri" pitchFamily="34" charset="0"/>
                          <a:cs typeface="Calibri" pitchFamily="34" charset="0"/>
                          <a:sym typeface="Symbol"/>
                        </a:rPr>
                        <a:t></a:t>
                      </a:r>
                      <a:endParaRPr lang="en-US" dirty="0">
                        <a:latin typeface="Calibri" pitchFamily="34" charset="0"/>
                        <a:cs typeface="Calibri" pitchFamily="34" charset="0"/>
                      </a:endParaRPr>
                    </a:p>
                  </a:txBody>
                  <a:tcPr marL="44909" marR="44909"/>
                </a:tc>
                <a:extLst>
                  <a:ext uri="{0D108BD9-81ED-4DB2-BD59-A6C34878D82A}">
                    <a16:rowId xmlns:a16="http://schemas.microsoft.com/office/drawing/2014/main" val="10004"/>
                  </a:ext>
                </a:extLst>
              </a:tr>
              <a:tr h="370840">
                <a:tc>
                  <a:txBody>
                    <a:bodyPr/>
                    <a:lstStyle/>
                    <a:p>
                      <a:r>
                        <a:rPr lang="en-US" dirty="0">
                          <a:latin typeface="Calibri" pitchFamily="34" charset="0"/>
                          <a:cs typeface="Calibri" pitchFamily="34" charset="0"/>
                        </a:rPr>
                        <a:t>Mozilla 2</a:t>
                      </a:r>
                    </a:p>
                  </a:txBody>
                  <a:tcPr marL="44909" marR="44909"/>
                </a:tc>
                <a:tc>
                  <a:txBody>
                    <a:bodyPr/>
                    <a:lstStyle/>
                    <a:p>
                      <a:pPr algn="ctr"/>
                      <a:r>
                        <a:rPr lang="en-US" dirty="0">
                          <a:latin typeface="Calibri" pitchFamily="34" charset="0"/>
                          <a:cs typeface="Calibri" pitchFamily="34" charset="0"/>
                        </a:rPr>
                        <a:t>-</a:t>
                      </a:r>
                    </a:p>
                  </a:txBody>
                  <a:tcPr marL="44909" marR="44909"/>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extLst>
                  <a:ext uri="{0D108BD9-81ED-4DB2-BD59-A6C34878D82A}">
                    <a16:rowId xmlns:a16="http://schemas.microsoft.com/office/drawing/2014/main" val="10005"/>
                  </a:ext>
                </a:extLst>
              </a:tr>
              <a:tr h="370840">
                <a:tc>
                  <a:txBody>
                    <a:bodyPr/>
                    <a:lstStyle/>
                    <a:p>
                      <a:r>
                        <a:rPr lang="en-US" dirty="0">
                          <a:latin typeface="Calibri" pitchFamily="34" charset="0"/>
                          <a:cs typeface="Calibri" pitchFamily="34" charset="0"/>
                        </a:rPr>
                        <a:t>Cherokee</a:t>
                      </a:r>
                    </a:p>
                  </a:txBody>
                  <a:tcPr marL="44909" marR="44909"/>
                </a:tc>
                <a:tc>
                  <a:txBody>
                    <a:bodyPr/>
                    <a:lstStyle/>
                    <a:p>
                      <a:pPr algn="ctr"/>
                      <a:r>
                        <a:rPr lang="en-US" dirty="0">
                          <a:latin typeface="Calibri" pitchFamily="34" charset="0"/>
                          <a:cs typeface="Calibri" pitchFamily="34" charset="0"/>
                        </a:rPr>
                        <a:t>-</a:t>
                      </a:r>
                    </a:p>
                  </a:txBody>
                  <a:tcPr marL="44909" marR="44909"/>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extLst>
                  <a:ext uri="{0D108BD9-81ED-4DB2-BD59-A6C34878D82A}">
                    <a16:rowId xmlns:a16="http://schemas.microsoft.com/office/drawing/2014/main" val="10006"/>
                  </a:ext>
                </a:extLst>
              </a:tr>
              <a:tr h="370840">
                <a:tc>
                  <a:txBody>
                    <a:bodyPr/>
                    <a:lstStyle/>
                    <a:p>
                      <a:r>
                        <a:rPr lang="en-US" dirty="0">
                          <a:latin typeface="Calibri" pitchFamily="34" charset="0"/>
                          <a:cs typeface="Calibri" pitchFamily="34" charset="0"/>
                        </a:rPr>
                        <a:t>FFT</a:t>
                      </a:r>
                    </a:p>
                  </a:txBody>
                  <a:tcPr marL="44909" marR="44909"/>
                </a:tc>
                <a:tc>
                  <a:txBody>
                    <a:bodyPr/>
                    <a:lstStyle/>
                    <a:p>
                      <a:pPr algn="ctr"/>
                      <a:r>
                        <a:rPr lang="en-US" dirty="0">
                          <a:latin typeface="Calibri" pitchFamily="34" charset="0"/>
                          <a:cs typeface="Calibri" pitchFamily="34" charset="0"/>
                        </a:rPr>
                        <a:t>-</a:t>
                      </a:r>
                    </a:p>
                  </a:txBody>
                  <a:tcPr marL="44909" marR="44909"/>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tc>
                <a:tc>
                  <a:txBody>
                    <a:bodyPr/>
                    <a:lstStyle/>
                    <a:p>
                      <a:pPr algn="ctr"/>
                      <a:r>
                        <a:rPr lang="en-US" dirty="0">
                          <a:latin typeface="Calibri" pitchFamily="34" charset="0"/>
                          <a:cs typeface="Calibri" pitchFamily="34" charset="0"/>
                          <a:sym typeface="Symbol"/>
                        </a:rPr>
                        <a:t></a:t>
                      </a:r>
                      <a:endParaRPr lang="en-US" dirty="0">
                        <a:latin typeface="Calibri" pitchFamily="34" charset="0"/>
                        <a:cs typeface="Calibri" pitchFamily="34" charset="0"/>
                      </a:endParaRPr>
                    </a:p>
                  </a:txBody>
                  <a:tcPr marL="44909" marR="44909"/>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extLst>
                  <a:ext uri="{0D108BD9-81ED-4DB2-BD59-A6C34878D82A}">
                    <a16:rowId xmlns:a16="http://schemas.microsoft.com/office/drawing/2014/main" val="10007"/>
                  </a:ext>
                </a:extLst>
              </a:tr>
              <a:tr h="370840">
                <a:tc>
                  <a:txBody>
                    <a:bodyPr/>
                    <a:lstStyle/>
                    <a:p>
                      <a:r>
                        <a:rPr lang="en-US" dirty="0">
                          <a:latin typeface="Calibri" pitchFamily="34" charset="0"/>
                          <a:cs typeface="Calibri" pitchFamily="34" charset="0"/>
                        </a:rPr>
                        <a:t>PBZIP2</a:t>
                      </a:r>
                    </a:p>
                  </a:txBody>
                  <a:tcPr marL="44909" marR="44909"/>
                </a:tc>
                <a:tc>
                  <a:txBody>
                    <a:bodyPr/>
                    <a:lstStyle/>
                    <a:p>
                      <a:pPr algn="ctr"/>
                      <a:r>
                        <a:rPr lang="en-US" dirty="0">
                          <a:latin typeface="Calibri" pitchFamily="34" charset="0"/>
                          <a:cs typeface="Calibri" pitchFamily="34" charset="0"/>
                        </a:rPr>
                        <a:t>-</a:t>
                      </a:r>
                    </a:p>
                  </a:txBody>
                  <a:tcPr marL="44909" marR="449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Calibri" pitchFamily="34" charset="0"/>
                          <a:cs typeface="Calibri" pitchFamily="34" charset="0"/>
                        </a:rPr>
                        <a:t>-</a:t>
                      </a:r>
                    </a:p>
                  </a:txBody>
                  <a:tcPr marL="44909" marR="44909"/>
                </a:tc>
                <a:tc>
                  <a:txBody>
                    <a:bodyPr/>
                    <a:lstStyle/>
                    <a:p>
                      <a:pPr algn="ctr"/>
                      <a:r>
                        <a:rPr lang="en-US" dirty="0">
                          <a:latin typeface="Calibri" pitchFamily="34" charset="0"/>
                          <a:cs typeface="Calibri" pitchFamily="34" charset="0"/>
                        </a:rPr>
                        <a:t>-</a:t>
                      </a:r>
                    </a:p>
                  </a:txBody>
                  <a:tcPr marL="44909" marR="44909"/>
                </a:tc>
                <a:tc>
                  <a:txBody>
                    <a:bodyPr/>
                    <a:lstStyle/>
                    <a:p>
                      <a:pPr algn="ctr"/>
                      <a:r>
                        <a:rPr lang="en-US" dirty="0">
                          <a:latin typeface="Calibri" pitchFamily="34" charset="0"/>
                          <a:cs typeface="Calibri" pitchFamily="34" charset="0"/>
                          <a:sym typeface="Wingdings"/>
                        </a:rPr>
                        <a:t></a:t>
                      </a:r>
                      <a:endParaRPr lang="en-US" dirty="0">
                        <a:latin typeface="Calibri" pitchFamily="34" charset="0"/>
                        <a:cs typeface="Calibri" pitchFamily="34" charset="0"/>
                      </a:endParaRPr>
                    </a:p>
                  </a:txBody>
                  <a:tcPr marL="44909" marR="44909">
                    <a:solidFill>
                      <a:srgbClr val="92D050"/>
                    </a:solidFill>
                  </a:tcPr>
                </a:tc>
                <a:extLst>
                  <a:ext uri="{0D108BD9-81ED-4DB2-BD59-A6C34878D82A}">
                    <a16:rowId xmlns:a16="http://schemas.microsoft.com/office/drawing/2014/main" val="10008"/>
                  </a:ext>
                </a:extLst>
              </a:tr>
            </a:tbl>
          </a:graphicData>
        </a:graphic>
      </p:graphicFrame>
      <p:sp>
        <p:nvSpPr>
          <p:cNvPr id="9" name="Content Placeholder 2"/>
          <p:cNvSpPr txBox="1">
            <a:spLocks/>
          </p:cNvSpPr>
          <p:nvPr/>
        </p:nvSpPr>
        <p:spPr>
          <a:xfrm>
            <a:off x="345282" y="5133974"/>
            <a:ext cx="8453437" cy="1580121"/>
          </a:xfrm>
          <a:prstGeom prst="rect">
            <a:avLst/>
          </a:prstGeom>
        </p:spPr>
        <p:txBody>
          <a:bodyPr/>
          <a:lstStyle>
            <a:lvl1pPr marL="342900" indent="-342900" algn="l" defTabSz="457200" rtl="0" fontAlgn="base">
              <a:spcBef>
                <a:spcPct val="20000"/>
              </a:spcBef>
              <a:spcAft>
                <a:spcPct val="0"/>
              </a:spcAft>
              <a:buClr>
                <a:srgbClr val="800000"/>
              </a:buClr>
              <a:buFont typeface="Wingdings" charset="2"/>
              <a:buChar char="§"/>
              <a:defRPr sz="2500" kern="1200">
                <a:solidFill>
                  <a:schemeClr val="tx1">
                    <a:lumMod val="75000"/>
                    <a:lumOff val="25000"/>
                  </a:schemeClr>
                </a:solidFill>
                <a:latin typeface="+mn-lt"/>
                <a:ea typeface="ＭＳ Ｐゴシック" pitchFamily="-80" charset="-128"/>
                <a:cs typeface="ＭＳ Ｐゴシック" pitchFamily="-80" charset="-128"/>
              </a:defRPr>
            </a:lvl1pPr>
            <a:lvl2pPr marL="640080" indent="-285750" algn="l" defTabSz="457200" rtl="0" fontAlgn="base">
              <a:spcBef>
                <a:spcPct val="20000"/>
              </a:spcBef>
              <a:spcAft>
                <a:spcPct val="0"/>
              </a:spcAft>
              <a:buClr>
                <a:srgbClr val="800000"/>
              </a:buClr>
              <a:buFont typeface="Wingdings" charset="2"/>
              <a:buChar char="§"/>
              <a:defRPr sz="2300" kern="1200">
                <a:solidFill>
                  <a:schemeClr val="tx1">
                    <a:lumMod val="75000"/>
                    <a:lumOff val="25000"/>
                  </a:schemeClr>
                </a:solidFill>
                <a:latin typeface="+mn-lt"/>
                <a:ea typeface="ＭＳ Ｐゴシック" pitchFamily="-80" charset="-128"/>
                <a:cs typeface="+mn-cs"/>
              </a:defRPr>
            </a:lvl2pPr>
            <a:lvl3pPr marL="868680" indent="-228600" algn="l" defTabSz="457200" rtl="0" fontAlgn="base">
              <a:spcBef>
                <a:spcPct val="20000"/>
              </a:spcBef>
              <a:spcAft>
                <a:spcPct val="0"/>
              </a:spcAft>
              <a:buClr>
                <a:srgbClr val="800000"/>
              </a:buClr>
              <a:buFont typeface="Arial" pitchFamily="-80" charset="0"/>
              <a:buChar char="•"/>
              <a:defRPr sz="2100" kern="1200">
                <a:solidFill>
                  <a:schemeClr val="tx1">
                    <a:lumMod val="75000"/>
                    <a:lumOff val="25000"/>
                  </a:schemeClr>
                </a:solidFill>
                <a:latin typeface="+mn-lt"/>
                <a:ea typeface="ＭＳ Ｐゴシック" pitchFamily="-80" charset="-128"/>
                <a:cs typeface="+mn-cs"/>
              </a:defRPr>
            </a:lvl3pPr>
            <a:lvl4pPr marL="1097280" indent="-228600" algn="l" defTabSz="457200" rtl="0" fontAlgn="base">
              <a:spcBef>
                <a:spcPct val="20000"/>
              </a:spcBef>
              <a:spcAft>
                <a:spcPct val="0"/>
              </a:spcAft>
              <a:buClr>
                <a:schemeClr val="tx1">
                  <a:lumMod val="65000"/>
                  <a:lumOff val="35000"/>
                </a:schemeClr>
              </a:buClr>
              <a:buSzPct val="110000"/>
              <a:buFont typeface="Arial"/>
              <a:buChar char="•"/>
              <a:defRPr sz="1900" kern="1200">
                <a:solidFill>
                  <a:schemeClr val="tx1">
                    <a:lumMod val="75000"/>
                    <a:lumOff val="25000"/>
                  </a:schemeClr>
                </a:solidFill>
                <a:latin typeface="+mn-lt"/>
                <a:ea typeface="ＭＳ Ｐゴシック" pitchFamily="-80" charset="-128"/>
                <a:cs typeface="+mn-cs"/>
              </a:defRPr>
            </a:lvl4pPr>
            <a:lvl5pPr marL="1234440" indent="-182880" algn="l" defTabSz="457200" rtl="0" fontAlgn="base">
              <a:spcBef>
                <a:spcPct val="20000"/>
              </a:spcBef>
              <a:spcAft>
                <a:spcPct val="0"/>
              </a:spcAft>
              <a:buClr>
                <a:schemeClr val="bg1">
                  <a:lumMod val="50000"/>
                </a:schemeClr>
              </a:buClr>
              <a:buSzPct val="100000"/>
              <a:buFont typeface="Arial"/>
              <a:buChar char="•"/>
              <a:defRPr sz="1800" kern="1200">
                <a:solidFill>
                  <a:schemeClr val="tx1">
                    <a:lumMod val="75000"/>
                    <a:lumOff val="25000"/>
                  </a:schemeClr>
                </a:solidFill>
                <a:latin typeface="+mn-lt"/>
                <a:ea typeface="ＭＳ Ｐゴシック" pitchFamily="-80"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solidFill>
                <a:latin typeface="Calibri" pitchFamily="34" charset="0"/>
                <a:cs typeface="Calibri" pitchFamily="34" charset="0"/>
              </a:rPr>
              <a:t>Patched failure rates: 0%		</a:t>
            </a:r>
            <a:r>
              <a:rPr lang="en-US" sz="1800" dirty="0">
                <a:solidFill>
                  <a:schemeClr val="tx1"/>
                </a:solidFill>
                <a:latin typeface="Calibri" pitchFamily="34" charset="0"/>
                <a:cs typeface="Calibri" pitchFamily="34" charset="0"/>
              </a:rPr>
              <a:t>(except PBZIP2 and FFT)</a:t>
            </a:r>
            <a:endParaRPr lang="en-US" dirty="0">
              <a:solidFill>
                <a:schemeClr val="tx1"/>
              </a:solidFill>
              <a:latin typeface="Calibri" pitchFamily="34" charset="0"/>
              <a:cs typeface="Calibri" pitchFamily="34" charset="0"/>
            </a:endParaRPr>
          </a:p>
          <a:p>
            <a:r>
              <a:rPr lang="en-US" dirty="0">
                <a:solidFill>
                  <a:schemeClr val="tx1"/>
                </a:solidFill>
                <a:latin typeface="Calibri" pitchFamily="34" charset="0"/>
                <a:cs typeface="Calibri" pitchFamily="34" charset="0"/>
              </a:rPr>
              <a:t>Patched overheads: &lt;0.6%	</a:t>
            </a:r>
            <a:r>
              <a:rPr lang="en-US" sz="1800" dirty="0">
                <a:solidFill>
                  <a:schemeClr val="tx1"/>
                </a:solidFill>
                <a:latin typeface="Calibri" pitchFamily="34" charset="0"/>
                <a:cs typeface="Calibri" pitchFamily="34" charset="0"/>
              </a:rPr>
              <a:t>(except PBZIP2)</a:t>
            </a:r>
          </a:p>
          <a:p>
            <a:pPr lvl="1"/>
            <a:r>
              <a:rPr lang="en-US" dirty="0">
                <a:solidFill>
                  <a:schemeClr val="tx1"/>
                </a:solidFill>
                <a:latin typeface="Calibri" pitchFamily="34" charset="0"/>
                <a:cs typeface="Calibri" pitchFamily="34" charset="0"/>
              </a:rPr>
              <a:t>With timeout triggered deadlock detection</a:t>
            </a:r>
          </a:p>
        </p:txBody>
      </p:sp>
      <p:sp>
        <p:nvSpPr>
          <p:cNvPr id="4" name="Rectangle 3"/>
          <p:cNvSpPr/>
          <p:nvPr/>
        </p:nvSpPr>
        <p:spPr>
          <a:xfrm>
            <a:off x="2228850" y="1990725"/>
            <a:ext cx="1390650" cy="3000375"/>
          </a:xfrm>
          <a:prstGeom prst="rect">
            <a:avLst/>
          </a:prstGeom>
          <a:noFill/>
          <a:ln w="5715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876675" y="1990726"/>
            <a:ext cx="3028950" cy="381000"/>
          </a:xfrm>
          <a:prstGeom prst="rect">
            <a:avLst/>
          </a:prstGeom>
          <a:noFill/>
          <a:ln w="5715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876675" y="4229100"/>
            <a:ext cx="3028950" cy="761999"/>
          </a:xfrm>
          <a:prstGeom prst="rect">
            <a:avLst/>
          </a:prstGeom>
          <a:noFill/>
          <a:ln w="5715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21</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sp>
        <p:nvSpPr>
          <p:cNvPr id="13" name="Rectangle 12"/>
          <p:cNvSpPr/>
          <p:nvPr/>
        </p:nvSpPr>
        <p:spPr>
          <a:xfrm>
            <a:off x="3876675" y="2371726"/>
            <a:ext cx="1390650" cy="1857375"/>
          </a:xfrm>
          <a:prstGeom prst="rect">
            <a:avLst/>
          </a:prstGeom>
          <a:noFill/>
          <a:ln w="5715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514975" y="1990727"/>
            <a:ext cx="1390650" cy="2238374"/>
          </a:xfrm>
          <a:prstGeom prst="rect">
            <a:avLst/>
          </a:prstGeom>
          <a:noFill/>
          <a:ln w="5715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88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0" grpId="0" animBg="1"/>
      <p:bldP spid="10" grpId="1" animBg="1"/>
      <p:bldP spid="11" grpId="0" animBg="1"/>
      <p:bldP spid="11" grpId="1" animBg="1"/>
      <p:bldP spid="13" grpId="0" animBg="1"/>
      <p:bldP spid="13" grpId="1" animBg="1"/>
      <p:bldP spid="14" grpId="0" animBg="1"/>
      <p:bldP spid="14"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685800"/>
            <a:ext cx="9144000" cy="666546"/>
          </a:xfrm>
          <a:prstGeom prst="rect">
            <a:avLst/>
          </a:prstGeom>
        </p:spPr>
        <p:txBody>
          <a:bodyPr anchor="t"/>
          <a:lstStyle>
            <a:lvl1pPr algn="ctr" defTabSz="457200" rtl="0" fontAlgn="base">
              <a:spcBef>
                <a:spcPct val="0"/>
              </a:spcBef>
              <a:spcAft>
                <a:spcPct val="0"/>
              </a:spcAft>
              <a:defRPr sz="3800" b="0" i="0" kern="1200">
                <a:solidFill>
                  <a:srgbClr val="C20027"/>
                </a:solidFill>
                <a:effectLst>
                  <a:outerShdw blurRad="50800" dist="38100" dir="2700000" algn="tl" rotWithShape="0">
                    <a:srgbClr val="000000">
                      <a:alpha val="25000"/>
                    </a:srgbClr>
                  </a:outerShdw>
                </a:effectLst>
                <a:latin typeface="+mj-lt"/>
                <a:ea typeface="ＭＳ Ｐゴシック" pitchFamily="-80" charset="-128"/>
                <a:cs typeface="ＭＳ Ｐゴシック" pitchFamily="-80" charset="-128"/>
              </a:defRPr>
            </a:lvl1pPr>
            <a:lvl2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2pPr>
            <a:lvl3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3pPr>
            <a:lvl4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4pPr>
            <a:lvl5pPr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5pPr>
            <a:lvl6pPr marL="4572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fontAlgn="base">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r>
              <a:rPr lang="en-US" altLang="zh-CN" dirty="0">
                <a:latin typeface="Calibri" pitchFamily="34" charset="0"/>
                <a:cs typeface="Calibri" pitchFamily="34" charset="0"/>
              </a:rPr>
              <a:t>Conclusion</a:t>
            </a:r>
            <a:endParaRPr lang="en-US" dirty="0">
              <a:latin typeface="Calibri" pitchFamily="34" charset="0"/>
              <a:cs typeface="Calibri" pitchFamily="34" charset="0"/>
            </a:endParaRPr>
          </a:p>
        </p:txBody>
      </p:sp>
      <p:sp>
        <p:nvSpPr>
          <p:cNvPr id="6" name="Content Placeholder 2"/>
          <p:cNvSpPr txBox="1">
            <a:spLocks/>
          </p:cNvSpPr>
          <p:nvPr/>
        </p:nvSpPr>
        <p:spPr>
          <a:xfrm>
            <a:off x="557213" y="1591056"/>
            <a:ext cx="8029574" cy="4082380"/>
          </a:xfrm>
          <a:prstGeom prst="rect">
            <a:avLst/>
          </a:prstGeom>
        </p:spPr>
        <p:txBody>
          <a:bodyPr/>
          <a:lstStyle>
            <a:lvl1pPr marL="342900" indent="-342900" algn="l" defTabSz="457200" rtl="0" fontAlgn="base">
              <a:spcBef>
                <a:spcPct val="20000"/>
              </a:spcBef>
              <a:spcAft>
                <a:spcPct val="0"/>
              </a:spcAft>
              <a:buClr>
                <a:srgbClr val="800000"/>
              </a:buClr>
              <a:buFont typeface="Wingdings" charset="2"/>
              <a:buChar char="§"/>
              <a:defRPr sz="2500" kern="1200">
                <a:solidFill>
                  <a:schemeClr val="tx1">
                    <a:lumMod val="75000"/>
                    <a:lumOff val="25000"/>
                  </a:schemeClr>
                </a:solidFill>
                <a:latin typeface="+mn-lt"/>
                <a:ea typeface="ＭＳ Ｐゴシック" pitchFamily="-80" charset="-128"/>
                <a:cs typeface="ＭＳ Ｐゴシック" pitchFamily="-80" charset="-128"/>
              </a:defRPr>
            </a:lvl1pPr>
            <a:lvl2pPr marL="640080" indent="-285750" algn="l" defTabSz="457200" rtl="0" fontAlgn="base">
              <a:spcBef>
                <a:spcPct val="20000"/>
              </a:spcBef>
              <a:spcAft>
                <a:spcPct val="0"/>
              </a:spcAft>
              <a:buClr>
                <a:srgbClr val="800000"/>
              </a:buClr>
              <a:buFont typeface="Wingdings" charset="2"/>
              <a:buChar char="§"/>
              <a:defRPr sz="2300" kern="1200">
                <a:solidFill>
                  <a:schemeClr val="tx1">
                    <a:lumMod val="75000"/>
                    <a:lumOff val="25000"/>
                  </a:schemeClr>
                </a:solidFill>
                <a:latin typeface="+mn-lt"/>
                <a:ea typeface="ＭＳ Ｐゴシック" pitchFamily="-80" charset="-128"/>
                <a:cs typeface="+mn-cs"/>
              </a:defRPr>
            </a:lvl2pPr>
            <a:lvl3pPr marL="868680" indent="-228600" algn="l" defTabSz="457200" rtl="0" fontAlgn="base">
              <a:spcBef>
                <a:spcPct val="20000"/>
              </a:spcBef>
              <a:spcAft>
                <a:spcPct val="0"/>
              </a:spcAft>
              <a:buClr>
                <a:srgbClr val="800000"/>
              </a:buClr>
              <a:buFont typeface="Arial" pitchFamily="-80" charset="0"/>
              <a:buChar char="•"/>
              <a:defRPr sz="2100" kern="1200">
                <a:solidFill>
                  <a:schemeClr val="tx1">
                    <a:lumMod val="75000"/>
                    <a:lumOff val="25000"/>
                  </a:schemeClr>
                </a:solidFill>
                <a:latin typeface="+mn-lt"/>
                <a:ea typeface="ＭＳ Ｐゴシック" pitchFamily="-80" charset="-128"/>
                <a:cs typeface="+mn-cs"/>
              </a:defRPr>
            </a:lvl3pPr>
            <a:lvl4pPr marL="1097280" indent="-228600" algn="l" defTabSz="457200" rtl="0" fontAlgn="base">
              <a:spcBef>
                <a:spcPct val="20000"/>
              </a:spcBef>
              <a:spcAft>
                <a:spcPct val="0"/>
              </a:spcAft>
              <a:buClr>
                <a:schemeClr val="tx1">
                  <a:lumMod val="65000"/>
                  <a:lumOff val="35000"/>
                </a:schemeClr>
              </a:buClr>
              <a:buSzPct val="110000"/>
              <a:buFont typeface="Arial"/>
              <a:buChar char="•"/>
              <a:defRPr sz="1900" kern="1200">
                <a:solidFill>
                  <a:schemeClr val="tx1">
                    <a:lumMod val="75000"/>
                    <a:lumOff val="25000"/>
                  </a:schemeClr>
                </a:solidFill>
                <a:latin typeface="+mn-lt"/>
                <a:ea typeface="ＭＳ Ｐゴシック" pitchFamily="-80" charset="-128"/>
                <a:cs typeface="+mn-cs"/>
              </a:defRPr>
            </a:lvl4pPr>
            <a:lvl5pPr marL="1234440" indent="-182880" algn="l" defTabSz="457200" rtl="0" fontAlgn="base">
              <a:spcBef>
                <a:spcPct val="20000"/>
              </a:spcBef>
              <a:spcAft>
                <a:spcPct val="0"/>
              </a:spcAft>
              <a:buClr>
                <a:schemeClr val="bg1">
                  <a:lumMod val="50000"/>
                </a:schemeClr>
              </a:buClr>
              <a:buSzPct val="100000"/>
              <a:buFont typeface="Arial"/>
              <a:buChar char="•"/>
              <a:defRPr sz="1800" kern="1200">
                <a:solidFill>
                  <a:schemeClr val="tx1">
                    <a:lumMod val="75000"/>
                    <a:lumOff val="25000"/>
                  </a:schemeClr>
                </a:solidFill>
                <a:latin typeface="+mn-lt"/>
                <a:ea typeface="ＭＳ Ｐゴシック" pitchFamily="-80"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solidFill>
                <a:latin typeface="Calibri" pitchFamily="34" charset="0"/>
                <a:cs typeface="Calibri" pitchFamily="34" charset="0"/>
              </a:rPr>
              <a:t>Atomicity </a:t>
            </a:r>
            <a:r>
              <a:rPr lang="en-US" altLang="zh-CN" dirty="0">
                <a:solidFill>
                  <a:schemeClr val="tx1"/>
                </a:solidFill>
                <a:latin typeface="Calibri" pitchFamily="34" charset="0"/>
                <a:cs typeface="Calibri" pitchFamily="34" charset="0"/>
              </a:rPr>
              <a:t>v</a:t>
            </a:r>
            <a:r>
              <a:rPr lang="en-US" dirty="0">
                <a:solidFill>
                  <a:schemeClr val="tx1"/>
                </a:solidFill>
                <a:latin typeface="Calibri" pitchFamily="34" charset="0"/>
                <a:cs typeface="Calibri" pitchFamily="34" charset="0"/>
              </a:rPr>
              <a:t>iolations are feasible to be fixed automatically</a:t>
            </a:r>
          </a:p>
          <a:p>
            <a:pPr lvl="1"/>
            <a:r>
              <a:rPr lang="en-US" dirty="0">
                <a:solidFill>
                  <a:schemeClr val="tx1"/>
                </a:solidFill>
                <a:latin typeface="Calibri" pitchFamily="34" charset="0"/>
                <a:cs typeface="Calibri" pitchFamily="34" charset="0"/>
              </a:rPr>
              <a:t>By removing bad </a:t>
            </a:r>
            <a:r>
              <a:rPr lang="en-US" dirty="0" err="1">
                <a:solidFill>
                  <a:schemeClr val="tx1"/>
                </a:solidFill>
                <a:latin typeface="Calibri" pitchFamily="34" charset="0"/>
                <a:cs typeface="Calibri" pitchFamily="34" charset="0"/>
              </a:rPr>
              <a:t>interleavings</a:t>
            </a:r>
            <a:endParaRPr lang="en-US" dirty="0">
              <a:solidFill>
                <a:schemeClr val="tx1"/>
              </a:solidFill>
              <a:latin typeface="Calibri" pitchFamily="34" charset="0"/>
              <a:cs typeface="Calibri" pitchFamily="34" charset="0"/>
            </a:endParaRPr>
          </a:p>
          <a:p>
            <a:pPr lvl="1"/>
            <a:r>
              <a:rPr lang="en-US" dirty="0">
                <a:solidFill>
                  <a:schemeClr val="tx1"/>
                </a:solidFill>
                <a:latin typeface="Calibri" pitchFamily="34" charset="0"/>
                <a:cs typeface="Calibri" pitchFamily="34" charset="0"/>
              </a:rPr>
              <a:t>Must be careful in the details</a:t>
            </a:r>
          </a:p>
          <a:p>
            <a:r>
              <a:rPr lang="en-US" dirty="0">
                <a:solidFill>
                  <a:schemeClr val="tx1"/>
                </a:solidFill>
                <a:latin typeface="Calibri" pitchFamily="34" charset="0"/>
                <a:cs typeface="Calibri" pitchFamily="34" charset="0"/>
              </a:rPr>
              <a:t>Use some heuristics, and excellent results in practice</a:t>
            </a:r>
          </a:p>
          <a:p>
            <a:pPr lvl="1"/>
            <a:r>
              <a:rPr lang="en-US" dirty="0">
                <a:solidFill>
                  <a:schemeClr val="tx1"/>
                </a:solidFill>
                <a:latin typeface="Calibri" pitchFamily="34" charset="0"/>
                <a:cs typeface="Calibri" pitchFamily="34" charset="0"/>
              </a:rPr>
              <a:t>Completely eliminates detected bugs in targeted class</a:t>
            </a:r>
          </a:p>
          <a:p>
            <a:pPr lvl="1"/>
            <a:r>
              <a:rPr lang="en-US" dirty="0">
                <a:solidFill>
                  <a:schemeClr val="tx1"/>
                </a:solidFill>
                <a:latin typeface="Calibri" pitchFamily="34" charset="0"/>
                <a:cs typeface="Calibri" pitchFamily="34" charset="0"/>
              </a:rPr>
              <a:t>Overheads too low to reliably measure</a:t>
            </a:r>
          </a:p>
          <a:p>
            <a:pPr lvl="1"/>
            <a:r>
              <a:rPr lang="en-US" dirty="0">
                <a:solidFill>
                  <a:schemeClr val="tx1"/>
                </a:solidFill>
                <a:latin typeface="Calibri" pitchFamily="34" charset="0"/>
                <a:cs typeface="Calibri" pitchFamily="34" charset="0"/>
              </a:rPr>
              <a:t>Produces small, simple, understandable patches</a:t>
            </a:r>
          </a:p>
          <a:p>
            <a:r>
              <a:rPr lang="en-US" dirty="0">
                <a:solidFill>
                  <a:schemeClr val="tx1"/>
                </a:solidFill>
                <a:latin typeface="Calibri" pitchFamily="34" charset="0"/>
                <a:cs typeface="Calibri" pitchFamily="34" charset="0"/>
              </a:rPr>
              <a:t>Future research should do detector and fixer co-design</a:t>
            </a:r>
          </a:p>
          <a:p>
            <a:pPr lvl="1"/>
            <a:endParaRPr lang="en-US" dirty="0">
              <a:solidFill>
                <a:schemeClr val="tx1"/>
              </a:solidFill>
              <a:latin typeface="Calibri" pitchFamily="34" charset="0"/>
              <a:cs typeface="Calibri" pitchFamily="34" charset="0"/>
            </a:endParaRPr>
          </a:p>
        </p:txBody>
      </p:sp>
      <p:sp>
        <p:nvSpPr>
          <p:cNvPr id="7" name="Date Placeholder 4"/>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ysClr val="windowText" lastClr="000000">
                    <a:tint val="75000"/>
                  </a:sysClr>
                </a:solidFill>
                <a:effectLst/>
                <a:uLnTx/>
                <a:uFillTx/>
                <a:latin typeface="Calibri"/>
                <a:ea typeface="+mn-ea"/>
                <a:cs typeface="+mn-cs"/>
              </a:rPr>
              <a:t>22</a:t>
            </a:r>
            <a:endParaRPr kumimoji="0" lang="en-US" sz="1200" b="0" i="0" u="none" strike="noStrike" kern="1200" cap="none" spc="0" normalizeH="0" baseline="0" noProof="0" dirty="0">
              <a:ln>
                <a:noFill/>
              </a:ln>
              <a:solidFill>
                <a:sysClr val="windowText" lastClr="000000">
                  <a:tint val="75000"/>
                </a:sysClr>
              </a:solidFill>
              <a:effectLst/>
              <a:uLnTx/>
              <a:uFillTx/>
              <a:latin typeface="Calibri"/>
              <a:ea typeface="+mn-ea"/>
              <a:cs typeface="+mn-cs"/>
            </a:endParaRPr>
          </a:p>
        </p:txBody>
      </p:sp>
    </p:spTree>
    <p:extLst>
      <p:ext uri="{BB962C8B-B14F-4D97-AF65-F5344CB8AC3E}">
        <p14:creationId xmlns:p14="http://schemas.microsoft.com/office/powerpoint/2010/main" val="1819917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D5BD-A3BD-3003-CB36-A7616AAB8F05}"/>
              </a:ext>
            </a:extLst>
          </p:cNvPr>
          <p:cNvSpPr>
            <a:spLocks noGrp="1"/>
          </p:cNvSpPr>
          <p:nvPr>
            <p:ph type="title"/>
          </p:nvPr>
        </p:nvSpPr>
        <p:spPr/>
        <p:txBody>
          <a:bodyPr/>
          <a:lstStyle/>
          <a:p>
            <a:r>
              <a:rPr lang="en-IT" dirty="0"/>
              <a:t>The LLM bit…</a:t>
            </a:r>
          </a:p>
        </p:txBody>
      </p:sp>
      <p:pic>
        <p:nvPicPr>
          <p:cNvPr id="5" name="Content Placeholder 4" descr="A close-up of a newspaper&#10;&#10;AI-generated content may be incorrect.">
            <a:extLst>
              <a:ext uri="{FF2B5EF4-FFF2-40B4-BE49-F238E27FC236}">
                <a16:creationId xmlns:a16="http://schemas.microsoft.com/office/drawing/2014/main" id="{633413A5-0873-1704-A945-88CC461E4B25}"/>
              </a:ext>
            </a:extLst>
          </p:cNvPr>
          <p:cNvPicPr>
            <a:picLocks noGrp="1" noChangeAspect="1"/>
          </p:cNvPicPr>
          <p:nvPr>
            <p:ph idx="1"/>
          </p:nvPr>
        </p:nvPicPr>
        <p:blipFill>
          <a:blip r:embed="rId2"/>
          <a:stretch>
            <a:fillRect/>
          </a:stretch>
        </p:blipFill>
        <p:spPr>
          <a:xfrm>
            <a:off x="457200" y="1630591"/>
            <a:ext cx="8229600" cy="4245725"/>
          </a:xfrm>
        </p:spPr>
      </p:pic>
    </p:spTree>
    <p:extLst>
      <p:ext uri="{BB962C8B-B14F-4D97-AF65-F5344CB8AC3E}">
        <p14:creationId xmlns:p14="http://schemas.microsoft.com/office/powerpoint/2010/main" val="3969912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D5AB-0143-C323-FF63-D2513C7DC14E}"/>
              </a:ext>
            </a:extLst>
          </p:cNvPr>
          <p:cNvSpPr>
            <a:spLocks noGrp="1"/>
          </p:cNvSpPr>
          <p:nvPr>
            <p:ph type="title"/>
          </p:nvPr>
        </p:nvSpPr>
        <p:spPr/>
        <p:txBody>
          <a:bodyPr/>
          <a:lstStyle/>
          <a:p>
            <a:r>
              <a:rPr lang="en-IT" dirty="0"/>
              <a:t>The GiantRepair approach</a:t>
            </a:r>
          </a:p>
        </p:txBody>
      </p:sp>
      <p:pic>
        <p:nvPicPr>
          <p:cNvPr id="5" name="Content Placeholder 4" descr="A diagram of a software project&#10;&#10;AI-generated content may be incorrect.">
            <a:extLst>
              <a:ext uri="{FF2B5EF4-FFF2-40B4-BE49-F238E27FC236}">
                <a16:creationId xmlns:a16="http://schemas.microsoft.com/office/drawing/2014/main" id="{DADD3AE8-1562-FED6-1BCA-62A2E32E736F}"/>
              </a:ext>
            </a:extLst>
          </p:cNvPr>
          <p:cNvPicPr>
            <a:picLocks noGrp="1" noChangeAspect="1"/>
          </p:cNvPicPr>
          <p:nvPr>
            <p:ph idx="1"/>
          </p:nvPr>
        </p:nvPicPr>
        <p:blipFill>
          <a:blip r:embed="rId2"/>
          <a:stretch>
            <a:fillRect/>
          </a:stretch>
        </p:blipFill>
        <p:spPr>
          <a:xfrm>
            <a:off x="-182881" y="1751234"/>
            <a:ext cx="9330882" cy="3021933"/>
          </a:xfrm>
        </p:spPr>
      </p:pic>
    </p:spTree>
    <p:extLst>
      <p:ext uri="{BB962C8B-B14F-4D97-AF65-F5344CB8AC3E}">
        <p14:creationId xmlns:p14="http://schemas.microsoft.com/office/powerpoint/2010/main" val="2004937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2. What is Automated Program Repair?</a:t>
            </a:r>
          </a:p>
        </p:txBody>
      </p:sp>
      <p:sp>
        <p:nvSpPr>
          <p:cNvPr id="3" name="Content Placeholder 2"/>
          <p:cNvSpPr>
            <a:spLocks noGrp="1"/>
          </p:cNvSpPr>
          <p:nvPr>
            <p:ph idx="1"/>
          </p:nvPr>
        </p:nvSpPr>
        <p:spPr/>
        <p:txBody>
          <a:bodyPr>
            <a:normAutofit fontScale="85000" lnSpcReduction="10000"/>
          </a:bodyPr>
          <a:lstStyle/>
          <a:p>
            <a:endParaRPr dirty="0"/>
          </a:p>
          <a:p>
            <a:pPr marL="0" indent="0">
              <a:buNone/>
            </a:pPr>
            <a:r>
              <a:rPr dirty="0"/>
              <a:t>• Process of automatically modifying software to remove defects</a:t>
            </a:r>
          </a:p>
          <a:p>
            <a:pPr marL="0" indent="0">
              <a:buNone/>
            </a:pPr>
            <a:endParaRPr lang="it-IT" dirty="0"/>
          </a:p>
          <a:p>
            <a:pPr marL="0" indent="0">
              <a:buNone/>
            </a:pPr>
            <a:r>
              <a:rPr dirty="0"/>
              <a:t>• Two key paradigms:</a:t>
            </a:r>
          </a:p>
          <a:p>
            <a:pPr marL="0" indent="0">
              <a:buNone/>
            </a:pPr>
            <a:r>
              <a:rPr lang="it-IT" dirty="0"/>
              <a:t>	</a:t>
            </a:r>
            <a:r>
              <a:rPr dirty="0"/>
              <a:t> – Generate-and-validate (search-based)</a:t>
            </a:r>
          </a:p>
          <a:p>
            <a:pPr marL="0" indent="0">
              <a:buNone/>
            </a:pPr>
            <a:r>
              <a:rPr lang="it-IT" dirty="0"/>
              <a:t>	</a:t>
            </a:r>
            <a:r>
              <a:rPr dirty="0"/>
              <a:t> – Semantics-based (symbolic / constraint solving)</a:t>
            </a:r>
          </a:p>
          <a:p>
            <a:pPr marL="0" indent="0">
              <a:buNone/>
            </a:pPr>
            <a:endParaRPr lang="it-IT" dirty="0"/>
          </a:p>
          <a:p>
            <a:pPr marL="0" indent="0">
              <a:buNone/>
            </a:pPr>
            <a:r>
              <a:rPr dirty="0"/>
              <a:t>• Example: </a:t>
            </a:r>
            <a:r>
              <a:rPr dirty="0" err="1"/>
              <a:t>GenProg</a:t>
            </a:r>
            <a:r>
              <a:rPr dirty="0"/>
              <a:t> automatically evolves candidate patches</a:t>
            </a:r>
          </a:p>
        </p:txBody>
      </p:sp>
    </p:spTree>
    <p:extLst>
      <p:ext uri="{BB962C8B-B14F-4D97-AF65-F5344CB8AC3E}">
        <p14:creationId xmlns:p14="http://schemas.microsoft.com/office/powerpoint/2010/main" val="897633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different colors&#10;&#10;AI-generated content may be incorrect.">
            <a:extLst>
              <a:ext uri="{FF2B5EF4-FFF2-40B4-BE49-F238E27FC236}">
                <a16:creationId xmlns:a16="http://schemas.microsoft.com/office/drawing/2014/main" id="{0608C60E-15FA-25E0-1D7D-2152B2C1E476}"/>
              </a:ext>
            </a:extLst>
          </p:cNvPr>
          <p:cNvPicPr>
            <a:picLocks noGrp="1" noChangeAspect="1"/>
          </p:cNvPicPr>
          <p:nvPr>
            <p:ph idx="1"/>
          </p:nvPr>
        </p:nvPicPr>
        <p:blipFill>
          <a:blip r:embed="rId2"/>
          <a:stretch>
            <a:fillRect/>
          </a:stretch>
        </p:blipFill>
        <p:spPr>
          <a:xfrm>
            <a:off x="482600" y="1609217"/>
            <a:ext cx="8178799" cy="3639564"/>
          </a:xfrm>
          <a:prstGeom prst="rect">
            <a:avLst/>
          </a:prstGeom>
        </p:spPr>
      </p:pic>
    </p:spTree>
    <p:extLst>
      <p:ext uri="{BB962C8B-B14F-4D97-AF65-F5344CB8AC3E}">
        <p14:creationId xmlns:p14="http://schemas.microsoft.com/office/powerpoint/2010/main" val="758096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different colors and sizes&#10;&#10;AI-generated content may be incorrect.">
            <a:extLst>
              <a:ext uri="{FF2B5EF4-FFF2-40B4-BE49-F238E27FC236}">
                <a16:creationId xmlns:a16="http://schemas.microsoft.com/office/drawing/2014/main" id="{7192CB01-A850-3638-DA9D-F4855CB92692}"/>
              </a:ext>
            </a:extLst>
          </p:cNvPr>
          <p:cNvPicPr>
            <a:picLocks noGrp="1" noChangeAspect="1"/>
          </p:cNvPicPr>
          <p:nvPr>
            <p:ph idx="1"/>
          </p:nvPr>
        </p:nvPicPr>
        <p:blipFill>
          <a:blip r:embed="rId2"/>
          <a:stretch>
            <a:fillRect/>
          </a:stretch>
        </p:blipFill>
        <p:spPr>
          <a:xfrm>
            <a:off x="482600" y="1445642"/>
            <a:ext cx="8178799" cy="3966715"/>
          </a:xfrm>
          <a:prstGeom prst="rect">
            <a:avLst/>
          </a:prstGeom>
        </p:spPr>
      </p:pic>
    </p:spTree>
    <p:extLst>
      <p:ext uri="{BB962C8B-B14F-4D97-AF65-F5344CB8AC3E}">
        <p14:creationId xmlns:p14="http://schemas.microsoft.com/office/powerpoint/2010/main" val="2350116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FF7A-F6B4-1961-C414-25F4B3FA93D3}"/>
              </a:ext>
            </a:extLst>
          </p:cNvPr>
          <p:cNvSpPr>
            <a:spLocks noGrp="1"/>
          </p:cNvSpPr>
          <p:nvPr>
            <p:ph type="title"/>
          </p:nvPr>
        </p:nvSpPr>
        <p:spPr/>
        <p:txBody>
          <a:bodyPr/>
          <a:lstStyle/>
          <a:p>
            <a:r>
              <a:rPr lang="en-IT" dirty="0"/>
              <a:t>So What?</a:t>
            </a:r>
          </a:p>
        </p:txBody>
      </p:sp>
      <p:sp>
        <p:nvSpPr>
          <p:cNvPr id="3" name="Content Placeholder 2">
            <a:extLst>
              <a:ext uri="{FF2B5EF4-FFF2-40B4-BE49-F238E27FC236}">
                <a16:creationId xmlns:a16="http://schemas.microsoft.com/office/drawing/2014/main" id="{2E702D8E-009C-3AC9-DC57-BD7B7D8D7E74}"/>
              </a:ext>
            </a:extLst>
          </p:cNvPr>
          <p:cNvSpPr>
            <a:spLocks noGrp="1"/>
          </p:cNvSpPr>
          <p:nvPr>
            <p:ph idx="1"/>
          </p:nvPr>
        </p:nvSpPr>
        <p:spPr/>
        <p:txBody>
          <a:bodyPr>
            <a:normAutofit lnSpcReduction="10000"/>
          </a:bodyPr>
          <a:lstStyle/>
          <a:p>
            <a:r>
              <a:rPr lang="en-IT" dirty="0"/>
              <a:t>LLMs cannot help, yet…</a:t>
            </a:r>
          </a:p>
          <a:p>
            <a:endParaRPr lang="en-IT" dirty="0"/>
          </a:p>
          <a:p>
            <a:r>
              <a:rPr lang="en-IT" dirty="0"/>
              <a:t>Other approaches help in domain-specific fashion;</a:t>
            </a:r>
          </a:p>
          <a:p>
            <a:endParaRPr lang="en-IT" dirty="0"/>
          </a:p>
          <a:p>
            <a:r>
              <a:rPr lang="en-IT" dirty="0"/>
              <a:t>Often only used in mission-/safety-critical domains:</a:t>
            </a:r>
          </a:p>
          <a:p>
            <a:pPr lvl="1"/>
            <a:r>
              <a:rPr lang="en-GB" dirty="0"/>
              <a:t>F</a:t>
            </a:r>
            <a:r>
              <a:rPr lang="en-IT" dirty="0"/>
              <a:t>ormalisms are often required;</a:t>
            </a:r>
          </a:p>
          <a:p>
            <a:pPr lvl="1"/>
            <a:r>
              <a:rPr lang="en-GB" dirty="0"/>
              <a:t>S</a:t>
            </a:r>
            <a:r>
              <a:rPr lang="en-IT" dirty="0"/>
              <a:t>pec must be laying somewhere!</a:t>
            </a:r>
          </a:p>
        </p:txBody>
      </p:sp>
    </p:spTree>
    <p:extLst>
      <p:ext uri="{BB962C8B-B14F-4D97-AF65-F5344CB8AC3E}">
        <p14:creationId xmlns:p14="http://schemas.microsoft.com/office/powerpoint/2010/main" val="423571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6153" name="Freeform: Shape 6152">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714" y="-1643715"/>
            <a:ext cx="5856341" cy="9143771"/>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5" name="Freeform: Shape 6154">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22316" y="649035"/>
            <a:ext cx="1899138" cy="9143771"/>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157" name="Freeform: Shape 6156">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9797" y="486388"/>
            <a:ext cx="1904176" cy="9143771"/>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146" name="Picture 2" descr="Seven Strategies for Handling Difficult Questions - What to Say When You  Don't Know the Answer - ProEdge Skills, Inc.">
            <a:extLst>
              <a:ext uri="{FF2B5EF4-FFF2-40B4-BE49-F238E27FC236}">
                <a16:creationId xmlns:a16="http://schemas.microsoft.com/office/drawing/2014/main" id="{689B9207-4D5F-3906-0B27-618048BC38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81434" y="938102"/>
            <a:ext cx="5981131" cy="3727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444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18. References &amp; Further Reading</a:t>
            </a:r>
          </a:p>
        </p:txBody>
      </p:sp>
      <p:sp>
        <p:nvSpPr>
          <p:cNvPr id="3" name="Content Placeholder 2"/>
          <p:cNvSpPr>
            <a:spLocks noGrp="1"/>
          </p:cNvSpPr>
          <p:nvPr>
            <p:ph idx="1"/>
          </p:nvPr>
        </p:nvSpPr>
        <p:spPr>
          <a:xfrm>
            <a:off x="228600" y="1744579"/>
            <a:ext cx="8686800" cy="4525963"/>
          </a:xfrm>
        </p:spPr>
        <p:txBody>
          <a:bodyPr>
            <a:normAutofit/>
          </a:bodyPr>
          <a:lstStyle/>
          <a:p>
            <a:pPr marL="0" indent="0">
              <a:buNone/>
            </a:pPr>
            <a:r>
              <a:rPr sz="2400" dirty="0"/>
              <a:t>• </a:t>
            </a:r>
            <a:r>
              <a:rPr sz="2400" dirty="0" err="1"/>
              <a:t>Monperrus</a:t>
            </a:r>
            <a:r>
              <a:rPr sz="2400" dirty="0"/>
              <a:t>, M. (2018). The Living Review on Automated Program Repair. HAL Id: hal-01956501</a:t>
            </a:r>
            <a:endParaRPr lang="en-GB" sz="2400" dirty="0"/>
          </a:p>
          <a:p>
            <a:pPr marL="0" indent="0">
              <a:buNone/>
            </a:pPr>
            <a:r>
              <a:rPr lang="en-GB" sz="2400" dirty="0"/>
              <a:t>• Weimer et al. (2009). Automatically Finding Patches Using Genetic Programming.</a:t>
            </a:r>
          </a:p>
          <a:p>
            <a:pPr marL="0" indent="0">
              <a:buNone/>
            </a:pPr>
            <a:r>
              <a:rPr lang="en-GB" sz="2400" dirty="0"/>
              <a:t>• Mechtaev et al. (2016). </a:t>
            </a:r>
            <a:r>
              <a:rPr lang="en-GB" sz="2400" dirty="0" err="1"/>
              <a:t>Angelix</a:t>
            </a:r>
            <a:r>
              <a:rPr lang="en-GB" sz="2400" dirty="0"/>
              <a:t>: Scalable Semantics-based Program Repair.</a:t>
            </a:r>
          </a:p>
          <a:p>
            <a:pPr marL="0" indent="0">
              <a:buNone/>
            </a:pPr>
            <a:r>
              <a:rPr sz="2400" dirty="0"/>
              <a:t>• Le </a:t>
            </a:r>
            <a:r>
              <a:rPr sz="2400" dirty="0" err="1"/>
              <a:t>Goues</a:t>
            </a:r>
            <a:r>
              <a:rPr sz="2400" dirty="0"/>
              <a:t> et al. (2012). </a:t>
            </a:r>
            <a:r>
              <a:rPr sz="2400" dirty="0" err="1"/>
              <a:t>GenProg</a:t>
            </a:r>
            <a:r>
              <a:rPr sz="2400" dirty="0"/>
              <a:t>: A Genetic Method for Program Repair.</a:t>
            </a:r>
          </a:p>
          <a:p>
            <a:pPr marL="0" indent="0">
              <a:buNone/>
            </a:pPr>
            <a:r>
              <a:rPr sz="2400" dirty="0"/>
              <a:t>• Zhang et al. (2024). Self-Edit: LLM-driven Automated Code Repair.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Discovering Archetypes: The Sage Archetype">
            <a:extLst>
              <a:ext uri="{FF2B5EF4-FFF2-40B4-BE49-F238E27FC236}">
                <a16:creationId xmlns:a16="http://schemas.microsoft.com/office/drawing/2014/main" id="{DB256B46-3234-3C02-93D4-5E1AF109E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8035"/>
          <a:stretch>
            <a:fillRect/>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5" name="Content Placeholder 4" descr="A close-up of a logo&#10;&#10;AI-generated content may be incorrect.">
            <a:extLst>
              <a:ext uri="{FF2B5EF4-FFF2-40B4-BE49-F238E27FC236}">
                <a16:creationId xmlns:a16="http://schemas.microsoft.com/office/drawing/2014/main" id="{5A07E9C0-7AC0-65B0-A537-E935C33B9F80}"/>
              </a:ext>
            </a:extLst>
          </p:cNvPr>
          <p:cNvPicPr>
            <a:picLocks noGrp="1" noChangeAspect="1"/>
          </p:cNvPicPr>
          <p:nvPr>
            <p:ph idx="1"/>
          </p:nvPr>
        </p:nvPicPr>
        <p:blipFill>
          <a:blip r:embed="rId3"/>
          <a:srcRect l="6330" r="-3" b="-3"/>
          <a:stretch>
            <a:fillRect/>
          </a:stretch>
        </p:blipFill>
        <p:spPr>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7" name="Freeform: Shape 1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BC2FFA97-3975-E900-186B-780B71F55D10}"/>
              </a:ext>
            </a:extLst>
          </p:cNvPr>
          <p:cNvSpPr>
            <a:spLocks noGrp="1"/>
          </p:cNvSpPr>
          <p:nvPr>
            <p:ph type="title"/>
          </p:nvPr>
        </p:nvSpPr>
        <p:spPr>
          <a:xfrm>
            <a:off x="336042" y="859536"/>
            <a:ext cx="3624601" cy="1243584"/>
          </a:xfrm>
        </p:spPr>
        <p:txBody>
          <a:bodyPr vert="horz" lIns="91440" tIns="45720" rIns="91440" bIns="45720" rtlCol="0" anchor="ctr">
            <a:normAutofit/>
          </a:bodyPr>
          <a:lstStyle/>
          <a:p>
            <a:pPr algn="l" defTabSz="914400">
              <a:lnSpc>
                <a:spcPct val="90000"/>
              </a:lnSpc>
            </a:pPr>
            <a:r>
              <a:rPr lang="en-US" sz="3000" kern="1200">
                <a:solidFill>
                  <a:schemeClr val="tx1"/>
                </a:solidFill>
                <a:latin typeface="+mj-lt"/>
                <a:ea typeface="+mj-ea"/>
                <a:cs typeface="+mj-cs"/>
              </a:rPr>
              <a:t>Monperrus The Sage*!</a:t>
            </a:r>
          </a:p>
        </p:txBody>
      </p:sp>
      <p:sp>
        <p:nvSpPr>
          <p:cNvPr id="21" name="Rectangle 2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2F1E7EA1-C4DD-D2EB-A030-14E9B393700F}"/>
              </a:ext>
            </a:extLst>
          </p:cNvPr>
          <p:cNvSpPr txBox="1"/>
          <p:nvPr/>
        </p:nvSpPr>
        <p:spPr>
          <a:xfrm>
            <a:off x="336042" y="2512611"/>
            <a:ext cx="3624602" cy="3664351"/>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700"/>
              <a:t>* Martin Monperrus. The Living Review on Automated Program Repair. [Technical Report] hal-</a:t>
            </a:r>
          </a:p>
          <a:p>
            <a:pPr indent="-228600" defTabSz="914400">
              <a:lnSpc>
                <a:spcPct val="90000"/>
              </a:lnSpc>
              <a:spcAft>
                <a:spcPts val="600"/>
              </a:spcAft>
              <a:buFont typeface="Arial" panose="020B0604020202020204" pitchFamily="34" charset="0"/>
              <a:buChar char="•"/>
            </a:pPr>
            <a:r>
              <a:rPr lang="en-US" sz="1700"/>
              <a:t>01956501, HAL Archives Ouvertes. 2018. hal-01956501v6</a:t>
            </a:r>
          </a:p>
        </p:txBody>
      </p:sp>
      <p:sp>
        <p:nvSpPr>
          <p:cNvPr id="9" name="TextBox 8">
            <a:extLst>
              <a:ext uri="{FF2B5EF4-FFF2-40B4-BE49-F238E27FC236}">
                <a16:creationId xmlns:a16="http://schemas.microsoft.com/office/drawing/2014/main" id="{B858DBDF-2590-575C-9F4D-D19EDC60E82D}"/>
              </a:ext>
            </a:extLst>
          </p:cNvPr>
          <p:cNvSpPr txBox="1"/>
          <p:nvPr/>
        </p:nvSpPr>
        <p:spPr>
          <a:xfrm>
            <a:off x="-180753" y="6464595"/>
            <a:ext cx="184731" cy="369332"/>
          </a:xfrm>
          <a:prstGeom prst="rect">
            <a:avLst/>
          </a:prstGeom>
          <a:noFill/>
        </p:spPr>
        <p:txBody>
          <a:bodyPr wrap="none" rtlCol="0">
            <a:spAutoFit/>
          </a:bodyPr>
          <a:lstStyle/>
          <a:p>
            <a:endParaRPr lang="en-IT" dirty="0"/>
          </a:p>
        </p:txBody>
      </p:sp>
      <p:sp>
        <p:nvSpPr>
          <p:cNvPr id="10" name="TextBox 9">
            <a:extLst>
              <a:ext uri="{FF2B5EF4-FFF2-40B4-BE49-F238E27FC236}">
                <a16:creationId xmlns:a16="http://schemas.microsoft.com/office/drawing/2014/main" id="{C615B358-70C4-86A8-88A1-1BFE0EC4B392}"/>
              </a:ext>
            </a:extLst>
          </p:cNvPr>
          <p:cNvSpPr txBox="1"/>
          <p:nvPr/>
        </p:nvSpPr>
        <p:spPr>
          <a:xfrm>
            <a:off x="95693" y="6390167"/>
            <a:ext cx="184731" cy="369332"/>
          </a:xfrm>
          <a:prstGeom prst="rect">
            <a:avLst/>
          </a:prstGeom>
          <a:noFill/>
        </p:spPr>
        <p:txBody>
          <a:bodyPr wrap="none" rtlCol="0">
            <a:spAutoFit/>
          </a:bodyPr>
          <a:lstStyle/>
          <a:p>
            <a:endParaRPr lang="en-IT"/>
          </a:p>
        </p:txBody>
      </p:sp>
    </p:spTree>
    <p:extLst>
      <p:ext uri="{BB962C8B-B14F-4D97-AF65-F5344CB8AC3E}">
        <p14:creationId xmlns:p14="http://schemas.microsoft.com/office/powerpoint/2010/main" val="8046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a program&#10;&#10;AI-generated content may be incorrect.">
            <a:extLst>
              <a:ext uri="{FF2B5EF4-FFF2-40B4-BE49-F238E27FC236}">
                <a16:creationId xmlns:a16="http://schemas.microsoft.com/office/drawing/2014/main" id="{30CCE808-9E06-4484-E359-35CF36302983}"/>
              </a:ext>
            </a:extLst>
          </p:cNvPr>
          <p:cNvPicPr>
            <a:picLocks noGrp="1" noChangeAspect="1"/>
          </p:cNvPicPr>
          <p:nvPr>
            <p:ph idx="1"/>
          </p:nvPr>
        </p:nvPicPr>
        <p:blipFill>
          <a:blip r:embed="rId2"/>
          <a:stretch>
            <a:fillRect/>
          </a:stretch>
        </p:blipFill>
        <p:spPr>
          <a:xfrm>
            <a:off x="1100930" y="643466"/>
            <a:ext cx="6942139" cy="5571067"/>
          </a:xfrm>
          <a:prstGeom prst="rect">
            <a:avLst/>
          </a:prstGeom>
        </p:spPr>
      </p:pic>
    </p:spTree>
    <p:extLst>
      <p:ext uri="{BB962C8B-B14F-4D97-AF65-F5344CB8AC3E}">
        <p14:creationId xmlns:p14="http://schemas.microsoft.com/office/powerpoint/2010/main" val="2793744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D71A-4AC3-6B83-3A0C-8C6577F27836}"/>
              </a:ext>
            </a:extLst>
          </p:cNvPr>
          <p:cNvSpPr>
            <a:spLocks noGrp="1"/>
          </p:cNvSpPr>
          <p:nvPr>
            <p:ph type="title"/>
          </p:nvPr>
        </p:nvSpPr>
        <p:spPr/>
        <p:txBody>
          <a:bodyPr/>
          <a:lstStyle/>
          <a:p>
            <a:r>
              <a:rPr lang="en-IT" dirty="0"/>
              <a:t>The enemy abstraction…</a:t>
            </a:r>
          </a:p>
        </p:txBody>
      </p:sp>
      <p:pic>
        <p:nvPicPr>
          <p:cNvPr id="5" name="Content Placeholder 4" descr="A diagram of a program&#10;&#10;AI-generated content may be incorrect.">
            <a:extLst>
              <a:ext uri="{FF2B5EF4-FFF2-40B4-BE49-F238E27FC236}">
                <a16:creationId xmlns:a16="http://schemas.microsoft.com/office/drawing/2014/main" id="{A8AB5019-9CA3-CE05-2FF6-56AD9366211B}"/>
              </a:ext>
            </a:extLst>
          </p:cNvPr>
          <p:cNvPicPr>
            <a:picLocks noGrp="1" noChangeAspect="1"/>
          </p:cNvPicPr>
          <p:nvPr>
            <p:ph idx="1"/>
          </p:nvPr>
        </p:nvPicPr>
        <p:blipFill>
          <a:blip r:embed="rId2"/>
          <a:stretch>
            <a:fillRect/>
          </a:stretch>
        </p:blipFill>
        <p:spPr>
          <a:xfrm>
            <a:off x="660400" y="2091531"/>
            <a:ext cx="7823200" cy="3543300"/>
          </a:xfrm>
        </p:spPr>
      </p:pic>
    </p:spTree>
    <p:extLst>
      <p:ext uri="{BB962C8B-B14F-4D97-AF65-F5344CB8AC3E}">
        <p14:creationId xmlns:p14="http://schemas.microsoft.com/office/powerpoint/2010/main" val="9531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1036">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solidFill>
            <a:srgbClr val="6C7F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38" name="Picture 1037">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1039" name="Freeform: Shape 1034">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026" name="Picture 2">
            <a:extLst>
              <a:ext uri="{FF2B5EF4-FFF2-40B4-BE49-F238E27FC236}">
                <a16:creationId xmlns:a16="http://schemas.microsoft.com/office/drawing/2014/main" id="{AF287BE5-8843-7032-7E96-8ED7E389A6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420225" y="1250065"/>
            <a:ext cx="4275545" cy="41900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3101FA-3977-611E-DE31-8F258076AC8E}"/>
              </a:ext>
            </a:extLst>
          </p:cNvPr>
          <p:cNvSpPr txBox="1"/>
          <p:nvPr/>
        </p:nvSpPr>
        <p:spPr>
          <a:xfrm>
            <a:off x="2712223" y="5380673"/>
            <a:ext cx="4209437" cy="923330"/>
          </a:xfrm>
          <a:prstGeom prst="rect">
            <a:avLst/>
          </a:prstGeom>
          <a:noFill/>
        </p:spPr>
        <p:txBody>
          <a:bodyPr wrap="square" rtlCol="0">
            <a:spAutoFit/>
          </a:bodyPr>
          <a:lstStyle/>
          <a:p>
            <a:r>
              <a:rPr lang="en-IT" dirty="0"/>
              <a:t>3 – ITERATE: Given a spec, find a graph rewriting rule that changes bug statement into bug-free statement with the fix F.</a:t>
            </a:r>
          </a:p>
        </p:txBody>
      </p:sp>
      <p:sp>
        <p:nvSpPr>
          <p:cNvPr id="5" name="Rectangle 4">
            <a:extLst>
              <a:ext uri="{FF2B5EF4-FFF2-40B4-BE49-F238E27FC236}">
                <a16:creationId xmlns:a16="http://schemas.microsoft.com/office/drawing/2014/main" id="{DE7E25CE-B277-B8B5-56C7-D72B01352C3F}"/>
              </a:ext>
            </a:extLst>
          </p:cNvPr>
          <p:cNvSpPr/>
          <p:nvPr/>
        </p:nvSpPr>
        <p:spPr>
          <a:xfrm>
            <a:off x="3321934" y="1134319"/>
            <a:ext cx="4039565" cy="1551008"/>
          </a:xfrm>
          <a:prstGeom prst="rect">
            <a:avLst/>
          </a:prstGeom>
          <a:solidFill>
            <a:srgbClr val="FFC000">
              <a:alpha val="36197"/>
            </a:srgb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87538178-6D5F-1CCD-2FCE-2924FDE3A296}"/>
              </a:ext>
            </a:extLst>
          </p:cNvPr>
          <p:cNvSpPr txBox="1"/>
          <p:nvPr/>
        </p:nvSpPr>
        <p:spPr>
          <a:xfrm>
            <a:off x="1330394" y="1725156"/>
            <a:ext cx="1875793" cy="646331"/>
          </a:xfrm>
          <a:prstGeom prst="rect">
            <a:avLst/>
          </a:prstGeom>
          <a:noFill/>
        </p:spPr>
        <p:txBody>
          <a:bodyPr wrap="square" rtlCol="0">
            <a:spAutoFit/>
          </a:bodyPr>
          <a:lstStyle/>
          <a:p>
            <a:r>
              <a:rPr lang="en-GB" dirty="0"/>
              <a:t>1. F</a:t>
            </a:r>
            <a:r>
              <a:rPr lang="en-IT" dirty="0"/>
              <a:t>ind a buggy SLOC</a:t>
            </a:r>
          </a:p>
        </p:txBody>
      </p:sp>
      <p:sp>
        <p:nvSpPr>
          <p:cNvPr id="7" name="TextBox 6">
            <a:extLst>
              <a:ext uri="{FF2B5EF4-FFF2-40B4-BE49-F238E27FC236}">
                <a16:creationId xmlns:a16="http://schemas.microsoft.com/office/drawing/2014/main" id="{799678E1-44EA-CF36-2728-0A58E4598F94}"/>
              </a:ext>
            </a:extLst>
          </p:cNvPr>
          <p:cNvSpPr txBox="1"/>
          <p:nvPr/>
        </p:nvSpPr>
        <p:spPr>
          <a:xfrm>
            <a:off x="1774326" y="3436885"/>
            <a:ext cx="1875793" cy="369332"/>
          </a:xfrm>
          <a:prstGeom prst="rect">
            <a:avLst/>
          </a:prstGeom>
          <a:noFill/>
        </p:spPr>
        <p:txBody>
          <a:bodyPr wrap="square" rtlCol="0">
            <a:spAutoFit/>
          </a:bodyPr>
          <a:lstStyle/>
          <a:p>
            <a:r>
              <a:rPr lang="en-GB" dirty="0"/>
              <a:t>2. F</a:t>
            </a:r>
            <a:r>
              <a:rPr lang="en-IT" dirty="0"/>
              <a:t>ind a fix F</a:t>
            </a:r>
          </a:p>
        </p:txBody>
      </p:sp>
    </p:spTree>
    <p:extLst>
      <p:ext uri="{BB962C8B-B14F-4D97-AF65-F5344CB8AC3E}">
        <p14:creationId xmlns:p14="http://schemas.microsoft.com/office/powerpoint/2010/main" val="3421180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6064</TotalTime>
  <Words>4496</Words>
  <Application>Microsoft Macintosh PowerPoint</Application>
  <PresentationFormat>On-screen Show (4:3)</PresentationFormat>
  <Paragraphs>704</Paragraphs>
  <Slides>54</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Meiryo</vt:lpstr>
      <vt:lpstr>Aptos</vt:lpstr>
      <vt:lpstr>Arial</vt:lpstr>
      <vt:lpstr>Calibri</vt:lpstr>
      <vt:lpstr>Cambria Math</vt:lpstr>
      <vt:lpstr>Consolas</vt:lpstr>
      <vt:lpstr>Verdana</vt:lpstr>
      <vt:lpstr>Wingdings</vt:lpstr>
      <vt:lpstr>Office Theme</vt:lpstr>
      <vt:lpstr>Automated Program Repair: Concepts, Techniques, and Challenges</vt:lpstr>
      <vt:lpstr>PowerPoint Presentation</vt:lpstr>
      <vt:lpstr>PowerPoint Presentation</vt:lpstr>
      <vt:lpstr>1. Motivation and Context</vt:lpstr>
      <vt:lpstr>2. What is Automated Program Repair?</vt:lpstr>
      <vt:lpstr>Monperrus The Sage*!</vt:lpstr>
      <vt:lpstr>PowerPoint Presentation</vt:lpstr>
      <vt:lpstr>The enemy abstraction…</vt:lpstr>
      <vt:lpstr>PowerPoint Presentation</vt:lpstr>
      <vt:lpstr>But…</vt:lpstr>
      <vt:lpstr>What do we do?</vt:lpstr>
      <vt:lpstr>PowerPoint Presentation</vt:lpstr>
      <vt:lpstr>PowerPoint Presentation</vt:lpstr>
      <vt:lpstr>PowerPoint Presentation</vt:lpstr>
      <vt:lpstr>PowerPoint Presentation</vt:lpstr>
      <vt:lpstr>PowerPoint Presentation</vt:lpstr>
      <vt:lpstr>PowerPoint Presentation</vt:lpstr>
      <vt:lpstr>Experimental Results</vt:lpstr>
      <vt:lpstr>Repair Strategy</vt:lpstr>
      <vt:lpstr>Arithmetic for Checking Bounds of an Array</vt:lpstr>
      <vt:lpstr>wrappers.h</vt:lpstr>
      <vt:lpstr>Semi-Repair</vt:lpstr>
      <vt:lpstr>Repair on source vs a compile-time pass</vt:lpstr>
      <vt:lpstr>PowerPoint Presentation</vt:lpstr>
      <vt:lpstr>Challenges: approaches are bug-type specific</vt:lpstr>
      <vt:lpstr>How about our beloved concurrency bugs?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LLM bit…</vt:lpstr>
      <vt:lpstr>The GiantRepair approach</vt:lpstr>
      <vt:lpstr>PowerPoint Presentation</vt:lpstr>
      <vt:lpstr>PowerPoint Presentation</vt:lpstr>
      <vt:lpstr>So What?</vt:lpstr>
      <vt:lpstr>PowerPoint Presentation</vt:lpstr>
      <vt:lpstr>18. References &amp; Further Reading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Damian Andrew Tamburri</cp:lastModifiedBy>
  <cp:revision>58</cp:revision>
  <dcterms:created xsi:type="dcterms:W3CDTF">2013-01-27T09:14:16Z</dcterms:created>
  <dcterms:modified xsi:type="dcterms:W3CDTF">2025-10-27T18:11:37Z</dcterms:modified>
  <cp:category/>
</cp:coreProperties>
</file>